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jPcKZf67aht0qksi3nZmB0eEqn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AFD2FA-8C06-48CB-95DB-EB62B1B497C6}">
  <a:tblStyle styleId="{EEAFD2FA-8C06-48CB-95DB-EB62B1B497C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EBEB"/>
          </a:solidFill>
        </a:fill>
      </a:tcStyle>
    </a:wholeTbl>
    <a:band1H>
      <a:tcTxStyle b="off" i="off"/>
      <a:tcStyle>
        <a:fill>
          <a:solidFill>
            <a:srgbClr val="D4D4D5"/>
          </a:solidFill>
        </a:fill>
      </a:tcStyle>
    </a:band1H>
    <a:band2H>
      <a:tcTxStyle b="off" i="off"/>
    </a:band2H>
    <a:band1V>
      <a:tcTxStyle b="off" i="off"/>
      <a:tcStyle>
        <a:fill>
          <a:solidFill>
            <a:srgbClr val="D4D4D5"/>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Good day everyone. Our group members are Aryan, Emmet, Ghozlan, Hind and Sarah. For our bluesky project, we created a decision support tool for head and neck cancer.</a:t>
            </a:r>
            <a:endParaRPr/>
          </a:p>
        </p:txBody>
      </p:sp>
      <p:sp>
        <p:nvSpPr>
          <p:cNvPr id="105" name="Google Shape;10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After data pre-processing was complete, these were the 15 shortlisted features </a:t>
            </a:r>
            <a:endParaRPr/>
          </a:p>
        </p:txBody>
      </p:sp>
      <p:sp>
        <p:nvSpPr>
          <p:cNvPr id="173" name="Google Shape;17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The aim of this decision support tool is to provide patients with a clearer understanding of their diagnosis which can aid shared decision-making.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Patients can contextualise their presentation, diagnosis, and treatment options. This tool provides an accessible, visual overview of HCN patients exhibiting similar presentations and diagnosis to current patients</a:t>
            </a:r>
            <a:endParaRPr/>
          </a:p>
        </p:txBody>
      </p:sp>
      <p:sp>
        <p:nvSpPr>
          <p:cNvPr id="180" name="Google Shape;18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3cb5a90967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23cb5a90967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23cb5a90967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cb5a90967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23cb5a90967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23cb5a90967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a:t>This presentation will first give a brief overview of head and neck cancer.</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GB"/>
              <a:t>Head and neck cancer is the seventh most common cancer worldwide and has an increasing incidence. 90% of cases are squamous cell carcinoma. Studies have shown that survival rates differ between geographical locations, tumour sites, and stage of diagnosis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GB"/>
              <a:t>Smoking tobacco and drinking alcohol are key risk factors in HNC and account for 72% of HNC cases.</a:t>
            </a:r>
            <a:endParaRPr/>
          </a:p>
          <a:p>
            <a:pPr indent="0" lvl="0" marL="0" rtl="0" algn="l">
              <a:lnSpc>
                <a:spcPct val="100000"/>
              </a:lnSpc>
              <a:spcBef>
                <a:spcPts val="0"/>
              </a:spcBef>
              <a:spcAft>
                <a:spcPts val="0"/>
              </a:spcAft>
              <a:buSzPts val="1400"/>
              <a:buNone/>
            </a:pPr>
            <a:r>
              <a:rPr lang="en-GB"/>
              <a:t>Regardless of whether they consume alcohol or use cigarettes, men are 2 to 3 times more likely than women to develop head and neck cancer. Additionally, people who are over 40 years of age are more likely to develop head and neck cancer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GB"/>
              <a:t>It is well-known that HPV plays a role in the development of head and neck cancer and is a significant risk factor, especially for oropharyngeal cancer. Throat and mouth infections from HPV can result in oropharyngeal cancer. Oropharyngeal is the tonsils and base of the tongue near the back of the throat. There are different subtypes of HPV. The most frequent and prominent risk factor for several types of head and neck cancer, notably oropharyngeal malignancies, is oral cavity infection with cancer-causing HPV strains, especially HPV 16.</a:t>
            </a:r>
            <a:endParaRPr/>
          </a:p>
          <a:p>
            <a:pPr indent="0" lvl="0" marL="0" rtl="0" algn="l">
              <a:lnSpc>
                <a:spcPct val="100000"/>
              </a:lnSpc>
              <a:spcBef>
                <a:spcPts val="0"/>
              </a:spcBef>
              <a:spcAft>
                <a:spcPts val="0"/>
              </a:spcAft>
              <a:buSzPts val="1400"/>
              <a:buNone/>
            </a:pPr>
            <a:r>
              <a:t/>
            </a:r>
            <a:endParaRPr/>
          </a:p>
        </p:txBody>
      </p:sp>
      <p:sp>
        <p:nvSpPr>
          <p:cNvPr id="112" name="Google Shape;11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cb5a90967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3cb5a90967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23cb5a90967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3cb5a90967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23cb5a90967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23cb5a90967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There are some </a:t>
            </a:r>
            <a:r>
              <a:rPr lang="en-GB"/>
              <a:t>limitations of this app. For instance, </a:t>
            </a:r>
            <a:r>
              <a:rPr lang="en-GB"/>
              <a:t>A much larger and more diverse dataset should be used to inform the AI of this tool. Additionally, this tool would be significantly strengthened if the dataset included detailed HPV subtype, genetic and epigenetic analysis, available imaging analysis results, and family history data from previous patients.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there may be other treatment options which interest patients that are not included in the dataset. For example, herbal/natural alternatives or other pharmaceutical compounds. Therefore, this somewhat restricts the applicability of this tool.</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800"/>
              <a:buFont typeface="Arial"/>
              <a:buNone/>
            </a:pPr>
            <a:r>
              <a:rPr lang="en-GB" sz="1100">
                <a:latin typeface="Arial"/>
                <a:ea typeface="Arial"/>
                <a:cs typeface="Arial"/>
                <a:sym typeface="Arial"/>
              </a:rPr>
              <a:t>With substantial development, this tool has the potential to be applied to various cancers in addition to HCN. Other applications of this tool could include an online Q&amp;A tool for patients to actively interact with medical professionals when viewing this information as well as hyperlinks to available patient-centric websites and available clinical trials.</a:t>
            </a:r>
            <a:endParaRPr sz="1100">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267" name="Google Shape;26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7916"/>
              </a:lnSpc>
              <a:spcBef>
                <a:spcPts val="0"/>
              </a:spcBef>
              <a:spcAft>
                <a:spcPts val="0"/>
              </a:spcAft>
              <a:buClr>
                <a:schemeClr val="dk1"/>
              </a:buClr>
              <a:buSzPts val="1100"/>
              <a:buFont typeface="Arial"/>
              <a:buNone/>
            </a:pPr>
            <a:r>
              <a:rPr lang="en-GB" sz="1100">
                <a:latin typeface="Arial"/>
                <a:ea typeface="Arial"/>
                <a:cs typeface="Arial"/>
                <a:sym typeface="Arial"/>
              </a:rPr>
              <a:t>This is a summary of the common types of treatments recommended to head and neck cancer patients. Oncology treatment regimens options include CCRT, CRT, ERT and CMT. </a:t>
            </a:r>
            <a:endParaRPr sz="1100">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rPr lang="en-GB" sz="1100">
                <a:latin typeface="Arial"/>
                <a:ea typeface="Arial"/>
                <a:cs typeface="Arial"/>
                <a:sym typeface="Arial"/>
              </a:rPr>
              <a:t>These approaches combine radiotherapy and chemotherapy approaches.</a:t>
            </a:r>
            <a:endParaRPr sz="1100">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rPr lang="en-GB">
                <a:solidFill>
                  <a:srgbClr val="4D4D4F"/>
                </a:solidFill>
                <a:highlight>
                  <a:schemeClr val="lt1"/>
                </a:highlight>
                <a:latin typeface="Arial"/>
                <a:ea typeface="Arial"/>
                <a:cs typeface="Arial"/>
                <a:sym typeface="Arial"/>
              </a:rPr>
              <a:t>Radiotherapy is a common form of anti-cancer treatment that beams high-energy radiation particles directly onto cancer cells. </a:t>
            </a:r>
            <a:endParaRPr sz="1100">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rPr lang="en-GB" sz="1100">
                <a:latin typeface="Arial"/>
                <a:ea typeface="Arial"/>
                <a:cs typeface="Arial"/>
                <a:sym typeface="Arial"/>
              </a:rPr>
              <a:t>Radiotherapy treatment approaches can take a duration of five days a week for up to 7-8 weeks of regimen. Each session would last up to 15 on the chosen treatment. The duration of radiotherapy treatments in the dataset ranged from 30 to 50 days of treatment; suggesting the duration the patient should expect.</a:t>
            </a:r>
            <a:endParaRPr>
              <a:solidFill>
                <a:srgbClr val="4D4D4F"/>
              </a:solidFill>
              <a:highlight>
                <a:schemeClr val="lt1"/>
              </a:highlight>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rPr lang="en-GB">
                <a:solidFill>
                  <a:srgbClr val="4D4D4F"/>
                </a:solidFill>
                <a:highlight>
                  <a:schemeClr val="lt1"/>
                </a:highlight>
                <a:latin typeface="Arial"/>
                <a:ea typeface="Arial"/>
                <a:cs typeface="Arial"/>
                <a:sym typeface="Arial"/>
              </a:rPr>
              <a:t>Chemotherapy, also known as cytotoxic drugs, is an approach that uses drugs that destroy cancer cells. Chemotherapy may be given together with radiation to enhance the effectiveness of radiation treatment.</a:t>
            </a:r>
            <a:endParaRPr sz="1100">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rPr lang="en-GB" sz="1100">
                <a:latin typeface="Arial"/>
                <a:ea typeface="Arial"/>
                <a:cs typeface="Arial"/>
                <a:sym typeface="Arial"/>
              </a:rPr>
              <a:t>1) CCRT: combines radiotherapy and chemotherapy</a:t>
            </a:r>
            <a:endParaRPr>
              <a:solidFill>
                <a:srgbClr val="4D4D4F"/>
              </a:solidFill>
              <a:highlight>
                <a:schemeClr val="lt1"/>
              </a:highlight>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rPr lang="en-GB">
                <a:solidFill>
                  <a:srgbClr val="4D4D4F"/>
                </a:solidFill>
                <a:highlight>
                  <a:schemeClr val="lt1"/>
                </a:highlight>
                <a:latin typeface="Arial"/>
                <a:ea typeface="Arial"/>
                <a:cs typeface="Arial"/>
                <a:sym typeface="Arial"/>
              </a:rPr>
              <a:t>- This type of regimen is recommended in cases where the cancer Has not spread to distant organs or if the patient Is deep-seated, not surgically accessible. Sometimes given after surgery to prevent reoccurrence.</a:t>
            </a:r>
            <a:endParaRPr sz="1100">
              <a:solidFill>
                <a:srgbClr val="A61C00"/>
              </a:solidFill>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rPr lang="en-GB" sz="1100">
                <a:latin typeface="Arial"/>
                <a:ea typeface="Arial"/>
                <a:cs typeface="Arial"/>
                <a:sym typeface="Arial"/>
              </a:rPr>
              <a:t>2) CRT:  A procedure that uses a computer to create a 3-dimensional picture of the tumor. This allows doctors to give the highest possible dose of radiation to the tumor, while sparing the normal tissue as much as possible.</a:t>
            </a:r>
            <a:endParaRPr sz="1100">
              <a:solidFill>
                <a:srgbClr val="A61C00"/>
              </a:solidFill>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rPr lang="en-GB" sz="1100">
                <a:latin typeface="Arial"/>
                <a:ea typeface="Arial"/>
                <a:cs typeface="Arial"/>
                <a:sym typeface="Arial"/>
              </a:rPr>
              <a:t>3) ERT: Hormones play a role in female head and neck cancer patients, Thus ERT are recommended for such patients.</a:t>
            </a:r>
            <a:endParaRPr sz="1100">
              <a:solidFill>
                <a:srgbClr val="A61C00"/>
              </a:solidFill>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rPr lang="en-GB" sz="1100">
                <a:latin typeface="Arial"/>
                <a:ea typeface="Arial"/>
                <a:cs typeface="Arial"/>
                <a:sym typeface="Arial"/>
              </a:rPr>
              <a:t>4) CMT: used to treat solid cancers. Can be a combination of </a:t>
            </a:r>
            <a:r>
              <a:rPr lang="en-GB" sz="1150">
                <a:solidFill>
                  <a:srgbClr val="505050"/>
                </a:solidFill>
                <a:highlight>
                  <a:schemeClr val="lt1"/>
                </a:highlight>
                <a:latin typeface="Arial"/>
                <a:ea typeface="Arial"/>
                <a:cs typeface="Arial"/>
                <a:sym typeface="Arial"/>
              </a:rPr>
              <a:t>Adjuvant, Induction and Concomitant approaches.Induction chemotherapy is the initial chemotherapy a person receives before undergoing additional cancer treatment. Adjuvant chemotherapy is used after other treatments to shrink remaining cancer cells. Concomitant chemoradiotherapy involves the simultaneous administration of the two modalities. Each approach has unique practical advantages to increase effectiveness of the treatment.</a:t>
            </a:r>
            <a:endParaRPr>
              <a:solidFill>
                <a:srgbClr val="A61C00"/>
              </a:solidFill>
              <a:highlight>
                <a:schemeClr val="lt1"/>
              </a:highlight>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t/>
            </a:r>
            <a:endParaRPr>
              <a:solidFill>
                <a:srgbClr val="A61C00"/>
              </a:solidFill>
              <a:highlight>
                <a:schemeClr val="lt1"/>
              </a:highlight>
              <a:latin typeface="Arial"/>
              <a:ea typeface="Arial"/>
              <a:cs typeface="Arial"/>
              <a:sym typeface="Arial"/>
            </a:endParaRPr>
          </a:p>
          <a:p>
            <a:pPr indent="0" lvl="0" marL="0" rtl="0" algn="l">
              <a:lnSpc>
                <a:spcPct val="107916"/>
              </a:lnSpc>
              <a:spcBef>
                <a:spcPts val="800"/>
              </a:spcBef>
              <a:spcAft>
                <a:spcPts val="800"/>
              </a:spcAft>
              <a:buClr>
                <a:schemeClr val="dk1"/>
              </a:buClr>
              <a:buSzPts val="1100"/>
              <a:buFont typeface="Arial"/>
              <a:buNone/>
            </a:pPr>
            <a:r>
              <a:rPr lang="en-GB">
                <a:solidFill>
                  <a:srgbClr val="4D5156"/>
                </a:solidFill>
                <a:highlight>
                  <a:schemeClr val="lt1"/>
                </a:highlight>
                <a:latin typeface="Arial"/>
                <a:ea typeface="Arial"/>
                <a:cs typeface="Arial"/>
                <a:sym typeface="Arial"/>
              </a:rPr>
              <a:t>So for instance, clinicians might recommend platinum-based treatments. </a:t>
            </a:r>
            <a:r>
              <a:rPr lang="en-GB">
                <a:solidFill>
                  <a:srgbClr val="595959"/>
                </a:solidFill>
                <a:latin typeface="Arial"/>
                <a:ea typeface="Arial"/>
                <a:cs typeface="Arial"/>
                <a:sym typeface="Arial"/>
              </a:rPr>
              <a:t>Platinum-based chemotherapy approaches include cisplatin and carboplatin, and are generally known as non-selective chemotherapy approaches to treat cancers such as ovarian, breast and colorectal cancers.</a:t>
            </a:r>
            <a:endParaRPr/>
          </a:p>
        </p:txBody>
      </p:sp>
      <p:sp>
        <p:nvSpPr>
          <p:cNvPr id="120" name="Google Shape;12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Regimens can be weekly 3-7 weeks depending the patient’s need.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QUESTIONS: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CTLA4 polymorphisms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A number of molecular biomarkers of HNSCC CSCs have been proposed, with CD44, CD133 and ALDH1 being the most extensively validated and associated with prognostic significance.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HNSCC tumours exhibited frequent mutation of CDKN2A (22% of tumours) and TP53 (72% of tumours)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A poorly differentiated tumour is characterized by immature cells with nuclear pleomorphism and atypical mitoses, with minimal to no organized stratification or keratiniza- 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No validated tool exists for screening for HPV-positive HNSCC. HPV vaccinations are effective only for pri- mary prevention,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HNSCC might be more frequently driven by loss of tumour suppres- sors.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a central line – a long, thin tube put into a vein in the chest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Alkylating agents keep the cell from reproducing (making copies of itself) by damaging its DNA.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Radiotherapy is employed as a primary treatment or as an adjuvant to surgery.</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It also suggests that the lower incidence of female HNCs may be due to a combination of exogenous and endogenous hormone exposure and different smoking and drinking risk exposures.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where the expression of sex hormone receptors is critical to define tumour subtypes with distinguishing biopathological characteristics and different responses to therapy</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The expression patterns of sex hormone receptors in HNSCC is also unclear, which is unsurprising considering these difficulties and the heterogeneity of these tumours.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cisplatin is one of the most effective drugs for ovarian cancer with as many as 80%Trusted Source of people having an initial response.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IMMUNOTHERAPY: FDA approves pembrolizumab for first-line treatment of head and neck squamous cell carcinoma. On June 10, 2019, the Food and Drug Administration approved pembrolizumab (KEYTRUDA, Merck) for the first-line treatment of patients with metastatic or unresectable recurrent head and neck squamous cell carcinoma (HNSCC).</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sz="1100">
                <a:latin typeface="Arial"/>
                <a:ea typeface="Arial"/>
                <a:cs typeface="Arial"/>
                <a:sym typeface="Arial"/>
              </a:rPr>
              <a:t>Often given in combinations to increase effectiveness. </a:t>
            </a:r>
            <a:r>
              <a:rPr lang="en-GB">
                <a:solidFill>
                  <a:srgbClr val="4D5156"/>
                </a:solidFill>
                <a:highlight>
                  <a:schemeClr val="lt1"/>
                </a:highlight>
                <a:latin typeface="Arial"/>
                <a:ea typeface="Arial"/>
                <a:cs typeface="Arial"/>
                <a:sym typeface="Arial"/>
              </a:rPr>
              <a:t>For example, the most effective chemotherapy regimen is weekly cisplatin, hydroxyurea + cisplatin, 5-FU + cisplatin, however this approach is considered controversial and is still being tested in clinical trials.</a:t>
            </a:r>
            <a:endParaRPr>
              <a:solidFill>
                <a:srgbClr val="4D5156"/>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27" name="Google Shape;12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GB" sz="1100">
                <a:latin typeface="Arial"/>
                <a:ea typeface="Arial"/>
                <a:cs typeface="Arial"/>
                <a:sym typeface="Arial"/>
              </a:rPr>
              <a:t>Surgical interventions can be used in combination depending on the site of the tumours.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GB" sz="1100">
                <a:latin typeface="Arial"/>
                <a:ea typeface="Arial"/>
                <a:cs typeface="Arial"/>
                <a:sym typeface="Arial"/>
              </a:rPr>
              <a:t>Additional treatment: </a:t>
            </a:r>
            <a:r>
              <a:rPr lang="en-GB" sz="1100">
                <a:latin typeface="Arial"/>
                <a:ea typeface="Arial"/>
                <a:cs typeface="Arial"/>
                <a:sym typeface="Arial"/>
              </a:rPr>
              <a:t>Some HNC cases may require salvage surgeries or postoperative ERT treatment for female patients.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GB">
                <a:solidFill>
                  <a:srgbClr val="4D5156"/>
                </a:solidFill>
                <a:highlight>
                  <a:schemeClr val="lt1"/>
                </a:highlight>
                <a:latin typeface="Arial"/>
                <a:ea typeface="Arial"/>
                <a:cs typeface="Arial"/>
                <a:sym typeface="Arial"/>
              </a:rPr>
              <a:t>This provides the patient with an idea on what to be expected in head and neck cancer treatment and guides their decision on whether to undergo treatments or not.</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34" name="Google Shape;13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We are now going to focus on clinical decision-making and its importance in oncology.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Making medical decisions is a multi-faceted and complex process. In particular, oncology decisions are not always evidence-based, but additionally require consideration of clinical experience and available research.</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Historically, the paternalistic model primarily governed medicine  where clinicians </a:t>
            </a:r>
            <a:endParaRPr/>
          </a:p>
          <a:p>
            <a:pPr indent="0" lvl="0" marL="0" rtl="0" algn="l">
              <a:lnSpc>
                <a:spcPct val="100000"/>
              </a:lnSpc>
              <a:spcBef>
                <a:spcPts val="0"/>
              </a:spcBef>
              <a:spcAft>
                <a:spcPts val="0"/>
              </a:spcAft>
              <a:buSzPts val="1400"/>
              <a:buNone/>
            </a:pPr>
            <a:r>
              <a:rPr lang="en-GB"/>
              <a:t>were considered the sole decision makers and retained all medical knowledge.  </a:t>
            </a:r>
            <a:endParaRPr/>
          </a:p>
          <a:p>
            <a:pPr indent="0" lvl="0" marL="0" rtl="0" algn="l">
              <a:lnSpc>
                <a:spcPct val="100000"/>
              </a:lnSpc>
              <a:spcBef>
                <a:spcPts val="0"/>
              </a:spcBef>
              <a:spcAft>
                <a:spcPts val="0"/>
              </a:spcAft>
              <a:buSzPts val="1400"/>
              <a:buNone/>
            </a:pPr>
            <a:r>
              <a:rPr lang="en-GB"/>
              <a:t>Therefore, under this model, clinicians bear the responsibility of deciding on screening, treatment and patient management without consulting patients or their relations and this restricts patient autonomy.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Following the requirement of informed consent, there was an increased acknowledgment for providing patients with information about their medical care </a:t>
            </a:r>
            <a:endParaRPr/>
          </a:p>
          <a:p>
            <a:pPr indent="0" lvl="0" marL="0" rtl="0" algn="l">
              <a:lnSpc>
                <a:spcPct val="100000"/>
              </a:lnSpc>
              <a:spcBef>
                <a:spcPts val="0"/>
              </a:spcBef>
              <a:spcAft>
                <a:spcPts val="0"/>
              </a:spcAft>
              <a:buSzPts val="1400"/>
              <a:buNone/>
            </a:pPr>
            <a:r>
              <a:rPr lang="en-GB"/>
              <a:t>majority of patients have reportedly expected to contribute to the decisions made about their health as they feel accountable for their well-being.</a:t>
            </a:r>
            <a:endParaRPr/>
          </a:p>
          <a:p>
            <a:pPr indent="0" lvl="0" marL="0" rtl="0" algn="l">
              <a:lnSpc>
                <a:spcPct val="100000"/>
              </a:lnSpc>
              <a:spcBef>
                <a:spcPts val="0"/>
              </a:spcBef>
              <a:spcAft>
                <a:spcPts val="0"/>
              </a:spcAft>
              <a:buSzPts val="1400"/>
              <a:buNone/>
            </a:pPr>
            <a:r>
              <a:t/>
            </a:r>
            <a:endParaRPr/>
          </a:p>
        </p:txBody>
      </p:sp>
      <p:sp>
        <p:nvSpPr>
          <p:cNvPr id="142" name="Google Shape;14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Another approach, the consumer model, employs clinicians to diagnose the health issue, provide treatment options, and give the patient substantial autonomy to make decisions.</a:t>
            </a:r>
            <a:endParaRPr/>
          </a:p>
          <a:p>
            <a:pPr indent="0" lvl="0" marL="0" rtl="0" algn="l">
              <a:lnSpc>
                <a:spcPct val="100000"/>
              </a:lnSpc>
              <a:spcBef>
                <a:spcPts val="0"/>
              </a:spcBef>
              <a:spcAft>
                <a:spcPts val="0"/>
              </a:spcAft>
              <a:buSzPts val="1400"/>
              <a:buNone/>
            </a:pPr>
            <a:r>
              <a:rPr lang="en-GB"/>
              <a:t>However, this can cause the patient great uncertainty and clinicians may not support the treatment plan chosen (for example natural remedies).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Decision-making is approached from different perspectives. Clinicians tend to plan treatment based on evidence and patients may consider psychological factors such as previous experiences, quality of life and life expectancy.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Shared decision making allows patients and their clinicians to make mutually agreed healthcare decisions together based on currently available evidence. This approach encourages a patient-centric approach to treatment.</a:t>
            </a:r>
            <a:endParaRPr/>
          </a:p>
          <a:p>
            <a:pPr indent="0" lvl="0" marL="0" rtl="0" algn="l">
              <a:lnSpc>
                <a:spcPct val="100000"/>
              </a:lnSpc>
              <a:spcBef>
                <a:spcPts val="0"/>
              </a:spcBef>
              <a:spcAft>
                <a:spcPts val="0"/>
              </a:spcAft>
              <a:buSzPts val="1400"/>
              <a:buNone/>
            </a:pPr>
            <a:r>
              <a:rPr lang="en-GB"/>
              <a:t>A challenge faced by SDM is decisional conflict where patients may experience uncertainty about which treatment path is best suited for them.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Patients are likely to delay making a decision, regret/change their choice, and blame their clinicians for negative outcomes </a:t>
            </a:r>
            <a:endParaRPr/>
          </a:p>
          <a:p>
            <a:pPr indent="0" lvl="0" marL="0" rtl="0" algn="l">
              <a:lnSpc>
                <a:spcPct val="100000"/>
              </a:lnSpc>
              <a:spcBef>
                <a:spcPts val="0"/>
              </a:spcBef>
              <a:spcAft>
                <a:spcPts val="0"/>
              </a:spcAft>
              <a:buSzPts val="1400"/>
              <a:buNone/>
            </a:pPr>
            <a:r>
              <a:t/>
            </a:r>
            <a:endParaRPr/>
          </a:p>
        </p:txBody>
      </p:sp>
      <p:sp>
        <p:nvSpPr>
          <p:cNvPr id="150" name="Google Shape;15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Patient decision-making aids can translate information into accessible forms to allow for understanding about; (i) disease prevalence and pathophysiology, (ii) risk factors, (iii) available treatments, (iv) benefits and risks, and (v) outcome probabilities.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It has been reported that these tools can significantly reduce delusional conflict and provide patient-friendly information to aid informed consent. </a:t>
            </a:r>
            <a:endParaRPr/>
          </a:p>
          <a:p>
            <a:pPr indent="0" lvl="0" marL="0" rtl="0" algn="l">
              <a:lnSpc>
                <a:spcPct val="100000"/>
              </a:lnSpc>
              <a:spcBef>
                <a:spcPts val="0"/>
              </a:spcBef>
              <a:spcAft>
                <a:spcPts val="0"/>
              </a:spcAft>
              <a:buSzPts val="1400"/>
              <a:buNone/>
            </a:pPr>
            <a:r>
              <a:rPr lang="en-GB"/>
              <a:t>Studies have reported better adherence to treatment regimens and overall satisfaction of patients when they have been involved in decision-making.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Ultimately, these tools allow for a patient-centric and preference-sensitive SDM approach which is vital in oncology patients.</a:t>
            </a:r>
            <a:endParaRPr/>
          </a:p>
        </p:txBody>
      </p:sp>
      <p:sp>
        <p:nvSpPr>
          <p:cNvPr id="158" name="Google Shape;15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We used a dataset from Grossberg et al which contained head and neck cancer patient presentation, diagnosis, treatment and monitoring data for 215 patients. This dataset comprised 112 feature points.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When training our model with all the features and developing various classifiers, we observed overfitting. This issue stemmed from the excessive noise in the dataset and the inability of the model to fit all features.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To address these challenges, we initiated several data pre-processing techniques such as the restructuring of categorical variables. We further refined our feature engineering and feature selection processes by eliminating less important features and identifying the most informative ones. However, this resulted in the reduction in the number of patients retained in the dataset.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GB"/>
              <a:t>By focusing on these key features, our refined model better addressed the limited dataset size and reduced overfitting. The model's improved performance demonstrated the value of data pre-processing and feature selection in enhancing the accuracy and reliability of machine learning models, particularly when working with smaller datasets.</a:t>
            </a:r>
            <a:endParaRPr/>
          </a:p>
        </p:txBody>
      </p:sp>
      <p:sp>
        <p:nvSpPr>
          <p:cNvPr id="166" name="Google Shape;166;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343437"/>
        </a:solidFill>
      </p:bgPr>
    </p:bg>
    <p:spTree>
      <p:nvGrpSpPr>
        <p:cNvPr id="16" name="Shape 16"/>
        <p:cNvGrpSpPr/>
        <p:nvPr/>
      </p:nvGrpSpPr>
      <p:grpSpPr>
        <a:xfrm>
          <a:off x="0" y="0"/>
          <a:ext cx="0" cy="0"/>
          <a:chOff x="0" y="0"/>
          <a:chExt cx="0" cy="0"/>
        </a:xfrm>
      </p:grpSpPr>
      <p:sp>
        <p:nvSpPr>
          <p:cNvPr id="17" name="Google Shape;17;p24"/>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7200"/>
              <a:buFont typeface="Calibri"/>
              <a:buNone/>
              <a:defRPr sz="7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4"/>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19" name="Google Shape;19;p24"/>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4"/>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4"/>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22" name="Google Shape;22;p24"/>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32"/>
          <p:cNvSpPr/>
          <p:nvPr/>
        </p:nvSpPr>
        <p:spPr>
          <a:xfrm>
            <a:off x="0" y="5105400"/>
            <a:ext cx="11292840" cy="17526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2"/>
          <p:cNvSpPr txBox="1"/>
          <p:nvPr>
            <p:ph type="title"/>
          </p:nvPr>
        </p:nvSpPr>
        <p:spPr>
          <a:xfrm>
            <a:off x="914400" y="5257800"/>
            <a:ext cx="9982200" cy="9144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Calibri"/>
              <a:buNone/>
              <a:defRPr b="0"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2"/>
          <p:cNvSpPr/>
          <p:nvPr>
            <p:ph idx="2" type="pic"/>
          </p:nvPr>
        </p:nvSpPr>
        <p:spPr>
          <a:xfrm>
            <a:off x="0" y="0"/>
            <a:ext cx="11292840" cy="5128923"/>
          </a:xfrm>
          <a:prstGeom prst="rect">
            <a:avLst/>
          </a:prstGeom>
          <a:solidFill>
            <a:schemeClr val="accent1"/>
          </a:solidFill>
          <a:ln>
            <a:noFill/>
          </a:ln>
        </p:spPr>
      </p:sp>
      <p:sp>
        <p:nvSpPr>
          <p:cNvPr id="86" name="Google Shape;86;p32"/>
          <p:cNvSpPr txBox="1"/>
          <p:nvPr>
            <p:ph idx="1" type="body"/>
          </p:nvPr>
        </p:nvSpPr>
        <p:spPr>
          <a:xfrm>
            <a:off x="914400" y="6108589"/>
            <a:ext cx="9982200" cy="59701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800"/>
              </a:spcBef>
              <a:spcAft>
                <a:spcPts val="0"/>
              </a:spcAft>
              <a:buSzPts val="1040"/>
              <a:buNone/>
              <a:defRPr sz="1300">
                <a:solidFill>
                  <a:srgbClr val="D8D8D8"/>
                </a:solidFill>
              </a:defRPr>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87" name="Google Shape;87;p32"/>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2"/>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2"/>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33"/>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3"/>
          <p:cNvSpPr txBox="1"/>
          <p:nvPr>
            <p:ph idx="1" type="body"/>
          </p:nvPr>
        </p:nvSpPr>
        <p:spPr>
          <a:xfrm rot="5400000">
            <a:off x="3383884" y="-293212"/>
            <a:ext cx="4351337" cy="859536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3" name="Google Shape;93;p33"/>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3"/>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3"/>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34"/>
          <p:cNvSpPr txBox="1"/>
          <p:nvPr>
            <p:ph type="title"/>
          </p:nvPr>
        </p:nvSpPr>
        <p:spPr>
          <a:xfrm rot="5400000">
            <a:off x="6938169" y="2091531"/>
            <a:ext cx="5897562" cy="24765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4"/>
          <p:cNvSpPr txBox="1"/>
          <p:nvPr>
            <p:ph idx="1" type="body"/>
          </p:nvPr>
        </p:nvSpPr>
        <p:spPr>
          <a:xfrm rot="5400000">
            <a:off x="1680369" y="-537369"/>
            <a:ext cx="5897562" cy="773430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99" name="Google Shape;99;p34"/>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4"/>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4"/>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25"/>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5"/>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a:lvl1pPr>
            <a:lvl2pPr indent="-342900" lvl="1" marL="914400" algn="l">
              <a:lnSpc>
                <a:spcPct val="90000"/>
              </a:lnSpc>
              <a:spcBef>
                <a:spcPts val="300"/>
              </a:spcBef>
              <a:spcAft>
                <a:spcPts val="0"/>
              </a:spcAft>
              <a:buSzPts val="1800"/>
              <a:buChar char="●"/>
              <a:defRPr/>
            </a:lvl2pPr>
            <a:lvl3pPr indent="-342900" lvl="2" marL="1371600" algn="l">
              <a:lnSpc>
                <a:spcPct val="90000"/>
              </a:lnSpc>
              <a:spcBef>
                <a:spcPts val="300"/>
              </a:spcBef>
              <a:spcAft>
                <a:spcPts val="0"/>
              </a:spcAft>
              <a:buSzPts val="1800"/>
              <a:buChar char="●"/>
              <a:defRPr/>
            </a:lvl3pPr>
            <a:lvl4pPr indent="-342900" lvl="3" marL="1828800" algn="l">
              <a:lnSpc>
                <a:spcPct val="90000"/>
              </a:lnSpc>
              <a:spcBef>
                <a:spcPts val="300"/>
              </a:spcBef>
              <a:spcAft>
                <a:spcPts val="0"/>
              </a:spcAft>
              <a:buSzPts val="1800"/>
              <a:buChar char="●"/>
              <a:defRPr/>
            </a:lvl4pPr>
            <a:lvl5pPr indent="-342900" lvl="4" marL="2286000" algn="l">
              <a:lnSpc>
                <a:spcPct val="90000"/>
              </a:lnSpc>
              <a:spcBef>
                <a:spcPts val="300"/>
              </a:spcBef>
              <a:spcAft>
                <a:spcPts val="0"/>
              </a:spcAft>
              <a:buSzPts val="1800"/>
              <a:buChar char="●"/>
              <a:defRPr/>
            </a:lvl5pPr>
            <a:lvl6pPr indent="-342900" lvl="5" marL="2743200" algn="l">
              <a:lnSpc>
                <a:spcPct val="90000"/>
              </a:lnSpc>
              <a:spcBef>
                <a:spcPts val="300"/>
              </a:spcBef>
              <a:spcAft>
                <a:spcPts val="0"/>
              </a:spcAft>
              <a:buSzPts val="1800"/>
              <a:buChar char="●"/>
              <a:defRPr/>
            </a:lvl6pPr>
            <a:lvl7pPr indent="-342900" lvl="6" marL="3200400" algn="l">
              <a:lnSpc>
                <a:spcPct val="90000"/>
              </a:lnSpc>
              <a:spcBef>
                <a:spcPts val="300"/>
              </a:spcBef>
              <a:spcAft>
                <a:spcPts val="0"/>
              </a:spcAft>
              <a:buSzPts val="1800"/>
              <a:buChar char="●"/>
              <a:defRPr/>
            </a:lvl7pPr>
            <a:lvl8pPr indent="-342900" lvl="7" marL="3657600" algn="l">
              <a:lnSpc>
                <a:spcPct val="90000"/>
              </a:lnSpc>
              <a:spcBef>
                <a:spcPts val="300"/>
              </a:spcBef>
              <a:spcAft>
                <a:spcPts val="0"/>
              </a:spcAft>
              <a:buSzPts val="1800"/>
              <a:buChar char="●"/>
              <a:defRPr/>
            </a:lvl8pPr>
            <a:lvl9pPr indent="-342900" lvl="8" marL="4114800" algn="l">
              <a:lnSpc>
                <a:spcPct val="90000"/>
              </a:lnSpc>
              <a:spcBef>
                <a:spcPts val="300"/>
              </a:spcBef>
              <a:spcAft>
                <a:spcPts val="300"/>
              </a:spcAft>
              <a:buSzPts val="1800"/>
              <a:buChar char="●"/>
              <a:defRPr/>
            </a:lvl9pPr>
          </a:lstStyle>
          <a:p/>
        </p:txBody>
      </p:sp>
      <p:sp>
        <p:nvSpPr>
          <p:cNvPr id="33" name="Google Shape;33;p25"/>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5"/>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5"/>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26"/>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6"/>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343437"/>
        </a:solidFill>
      </p:bgPr>
    </p:bg>
    <p:spTree>
      <p:nvGrpSpPr>
        <p:cNvPr id="40" name="Shape 40"/>
        <p:cNvGrpSpPr/>
        <p:nvPr/>
      </p:nvGrpSpPr>
      <p:grpSpPr>
        <a:xfrm>
          <a:off x="0" y="0"/>
          <a:ext cx="0" cy="0"/>
          <a:chOff x="0" y="0"/>
          <a:chExt cx="0" cy="0"/>
        </a:xfrm>
      </p:grpSpPr>
      <p:sp>
        <p:nvSpPr>
          <p:cNvPr id="41" name="Google Shape;41;p23"/>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7200"/>
              <a:buFont typeface="Calibri"/>
              <a:buNone/>
              <a:defRPr sz="7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lvl="0" algn="l">
              <a:lnSpc>
                <a:spcPct val="95000"/>
              </a:lnSpc>
              <a:spcBef>
                <a:spcPts val="1400"/>
              </a:spcBef>
              <a:spcAft>
                <a:spcPts val="0"/>
              </a:spcAft>
              <a:buSzPts val="1760"/>
              <a:buNone/>
              <a:defRPr sz="2200">
                <a:solidFill>
                  <a:srgbClr val="BFBFBF"/>
                </a:solidFill>
              </a:defRPr>
            </a:lvl1pPr>
            <a:lvl2pPr lvl="1" algn="ctr">
              <a:lnSpc>
                <a:spcPct val="90000"/>
              </a:lnSpc>
              <a:spcBef>
                <a:spcPts val="300"/>
              </a:spcBef>
              <a:spcAft>
                <a:spcPts val="0"/>
              </a:spcAft>
              <a:buSzPts val="2200"/>
              <a:buNone/>
              <a:defRPr sz="2200"/>
            </a:lvl2pPr>
            <a:lvl3pPr lvl="2" algn="ctr">
              <a:lnSpc>
                <a:spcPct val="90000"/>
              </a:lnSpc>
              <a:spcBef>
                <a:spcPts val="300"/>
              </a:spcBef>
              <a:spcAft>
                <a:spcPts val="0"/>
              </a:spcAft>
              <a:buSzPts val="2200"/>
              <a:buNone/>
              <a:defRPr sz="2200"/>
            </a:lvl3pPr>
            <a:lvl4pPr lvl="3" algn="ctr">
              <a:lnSpc>
                <a:spcPct val="90000"/>
              </a:lnSpc>
              <a:spcBef>
                <a:spcPts val="300"/>
              </a:spcBef>
              <a:spcAft>
                <a:spcPts val="0"/>
              </a:spcAft>
              <a:buSzPts val="2000"/>
              <a:buNone/>
              <a:defRPr sz="2000"/>
            </a:lvl4pPr>
            <a:lvl5pPr lvl="4" algn="ctr">
              <a:lnSpc>
                <a:spcPct val="90000"/>
              </a:lnSpc>
              <a:spcBef>
                <a:spcPts val="300"/>
              </a:spcBef>
              <a:spcAft>
                <a:spcPts val="0"/>
              </a:spcAft>
              <a:buSzPts val="2000"/>
              <a:buNone/>
              <a:defRPr sz="2000"/>
            </a:lvl5pPr>
            <a:lvl6pPr lvl="5" algn="ctr">
              <a:lnSpc>
                <a:spcPct val="90000"/>
              </a:lnSpc>
              <a:spcBef>
                <a:spcPts val="300"/>
              </a:spcBef>
              <a:spcAft>
                <a:spcPts val="0"/>
              </a:spcAft>
              <a:buSzPts val="2000"/>
              <a:buNone/>
              <a:defRPr sz="2000"/>
            </a:lvl6pPr>
            <a:lvl7pPr lvl="6" algn="ctr">
              <a:lnSpc>
                <a:spcPct val="90000"/>
              </a:lnSpc>
              <a:spcBef>
                <a:spcPts val="300"/>
              </a:spcBef>
              <a:spcAft>
                <a:spcPts val="0"/>
              </a:spcAft>
              <a:buSzPts val="2000"/>
              <a:buNone/>
              <a:defRPr sz="2000"/>
            </a:lvl7pPr>
            <a:lvl8pPr lvl="7" algn="ctr">
              <a:lnSpc>
                <a:spcPct val="90000"/>
              </a:lnSpc>
              <a:spcBef>
                <a:spcPts val="300"/>
              </a:spcBef>
              <a:spcAft>
                <a:spcPts val="0"/>
              </a:spcAft>
              <a:buSzPts val="2000"/>
              <a:buNone/>
              <a:defRPr sz="2000"/>
            </a:lvl8pPr>
            <a:lvl9pPr lvl="8" algn="ctr">
              <a:lnSpc>
                <a:spcPct val="90000"/>
              </a:lnSpc>
              <a:spcBef>
                <a:spcPts val="300"/>
              </a:spcBef>
              <a:spcAft>
                <a:spcPts val="300"/>
              </a:spcAft>
              <a:buSzPts val="2000"/>
              <a:buNone/>
              <a:defRPr sz="2000"/>
            </a:lvl9pPr>
          </a:lstStyle>
          <a:p/>
        </p:txBody>
      </p:sp>
      <p:sp>
        <p:nvSpPr>
          <p:cNvPr id="43" name="Google Shape;43;p23"/>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3"/>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3"/>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A5A5A5"/>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46" name="Google Shape;46;p23"/>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27"/>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dk1"/>
              </a:buClr>
              <a:buSzPts val="7200"/>
              <a:buFont typeface="Calibri"/>
              <a:buNone/>
              <a:defRPr b="0"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7"/>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indent="-228600" lvl="0" marL="457200" algn="l">
              <a:lnSpc>
                <a:spcPct val="95000"/>
              </a:lnSpc>
              <a:spcBef>
                <a:spcPts val="1400"/>
              </a:spcBef>
              <a:spcAft>
                <a:spcPts val="0"/>
              </a:spcAft>
              <a:buSzPts val="1760"/>
              <a:buNone/>
              <a:defRPr sz="2200">
                <a:solidFill>
                  <a:srgbClr val="595959"/>
                </a:solidFill>
              </a:defRPr>
            </a:lvl1pPr>
            <a:lvl2pPr indent="-228600" lvl="1" marL="914400" algn="l">
              <a:lnSpc>
                <a:spcPct val="90000"/>
              </a:lnSpc>
              <a:spcBef>
                <a:spcPts val="300"/>
              </a:spcBef>
              <a:spcAft>
                <a:spcPts val="0"/>
              </a:spcAft>
              <a:buSzPts val="1800"/>
              <a:buNone/>
              <a:defRPr sz="1800">
                <a:solidFill>
                  <a:srgbClr val="888888"/>
                </a:solidFill>
              </a:defRPr>
            </a:lvl2pPr>
            <a:lvl3pPr indent="-228600" lvl="2" marL="1371600" algn="l">
              <a:lnSpc>
                <a:spcPct val="90000"/>
              </a:lnSpc>
              <a:spcBef>
                <a:spcPts val="300"/>
              </a:spcBef>
              <a:spcAft>
                <a:spcPts val="0"/>
              </a:spcAft>
              <a:buSzPts val="1600"/>
              <a:buNone/>
              <a:defRPr sz="1600">
                <a:solidFill>
                  <a:srgbClr val="888888"/>
                </a:solidFill>
              </a:defRPr>
            </a:lvl3pPr>
            <a:lvl4pPr indent="-228600" lvl="3" marL="1828800" algn="l">
              <a:lnSpc>
                <a:spcPct val="90000"/>
              </a:lnSpc>
              <a:spcBef>
                <a:spcPts val="300"/>
              </a:spcBef>
              <a:spcAft>
                <a:spcPts val="0"/>
              </a:spcAft>
              <a:buSzPts val="1400"/>
              <a:buNone/>
              <a:defRPr sz="1400">
                <a:solidFill>
                  <a:srgbClr val="888888"/>
                </a:solidFill>
              </a:defRPr>
            </a:lvl4pPr>
            <a:lvl5pPr indent="-228600" lvl="4" marL="2286000" algn="l">
              <a:lnSpc>
                <a:spcPct val="90000"/>
              </a:lnSpc>
              <a:spcBef>
                <a:spcPts val="300"/>
              </a:spcBef>
              <a:spcAft>
                <a:spcPts val="0"/>
              </a:spcAft>
              <a:buSzPts val="1400"/>
              <a:buNone/>
              <a:defRPr sz="1400">
                <a:solidFill>
                  <a:srgbClr val="888888"/>
                </a:solidFill>
              </a:defRPr>
            </a:lvl5pPr>
            <a:lvl6pPr indent="-228600" lvl="5" marL="2743200" algn="l">
              <a:lnSpc>
                <a:spcPct val="90000"/>
              </a:lnSpc>
              <a:spcBef>
                <a:spcPts val="300"/>
              </a:spcBef>
              <a:spcAft>
                <a:spcPts val="0"/>
              </a:spcAft>
              <a:buSzPts val="1400"/>
              <a:buNone/>
              <a:defRPr sz="1400">
                <a:solidFill>
                  <a:srgbClr val="888888"/>
                </a:solidFill>
              </a:defRPr>
            </a:lvl6pPr>
            <a:lvl7pPr indent="-228600" lvl="6" marL="3200400" algn="l">
              <a:lnSpc>
                <a:spcPct val="90000"/>
              </a:lnSpc>
              <a:spcBef>
                <a:spcPts val="300"/>
              </a:spcBef>
              <a:spcAft>
                <a:spcPts val="0"/>
              </a:spcAft>
              <a:buSzPts val="1400"/>
              <a:buNone/>
              <a:defRPr sz="1400">
                <a:solidFill>
                  <a:srgbClr val="888888"/>
                </a:solidFill>
              </a:defRPr>
            </a:lvl7pPr>
            <a:lvl8pPr indent="-228600" lvl="7" marL="3657600" algn="l">
              <a:lnSpc>
                <a:spcPct val="90000"/>
              </a:lnSpc>
              <a:spcBef>
                <a:spcPts val="300"/>
              </a:spcBef>
              <a:spcAft>
                <a:spcPts val="0"/>
              </a:spcAft>
              <a:buSzPts val="1400"/>
              <a:buNone/>
              <a:defRPr sz="1400">
                <a:solidFill>
                  <a:srgbClr val="888888"/>
                </a:solidFill>
              </a:defRPr>
            </a:lvl8pPr>
            <a:lvl9pPr indent="-228600" lvl="8" marL="4114800" algn="l">
              <a:lnSpc>
                <a:spcPct val="90000"/>
              </a:lnSpc>
              <a:spcBef>
                <a:spcPts val="300"/>
              </a:spcBef>
              <a:spcAft>
                <a:spcPts val="300"/>
              </a:spcAft>
              <a:buSzPts val="1400"/>
              <a:buNone/>
              <a:defRPr sz="1400">
                <a:solidFill>
                  <a:srgbClr val="888888"/>
                </a:solidFill>
              </a:defRPr>
            </a:lvl9pPr>
          </a:lstStyle>
          <a:p/>
        </p:txBody>
      </p:sp>
      <p:sp>
        <p:nvSpPr>
          <p:cNvPr id="50" name="Google Shape;50;p27"/>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7"/>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7"/>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
        <p:nvSpPr>
          <p:cNvPr id="53" name="Google Shape;53;p27"/>
          <p:cNvSpPr/>
          <p:nvPr/>
        </p:nvSpPr>
        <p:spPr>
          <a:xfrm>
            <a:off x="0" y="0"/>
            <a:ext cx="45720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28"/>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8"/>
          <p:cNvSpPr txBox="1"/>
          <p:nvPr>
            <p:ph idx="1" type="body"/>
          </p:nvPr>
        </p:nvSpPr>
        <p:spPr>
          <a:xfrm>
            <a:off x="1261872" y="1828800"/>
            <a:ext cx="4480560" cy="4351337"/>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57" name="Google Shape;57;p28"/>
          <p:cNvSpPr txBox="1"/>
          <p:nvPr>
            <p:ph idx="2" type="body"/>
          </p:nvPr>
        </p:nvSpPr>
        <p:spPr>
          <a:xfrm>
            <a:off x="6126480" y="1828800"/>
            <a:ext cx="4480560" cy="4351337"/>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58" name="Google Shape;58;p28"/>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8"/>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8"/>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29"/>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9"/>
          <p:cNvSpPr txBox="1"/>
          <p:nvPr>
            <p:ph idx="1" type="body"/>
          </p:nvPr>
        </p:nvSpPr>
        <p:spPr>
          <a:xfrm>
            <a:off x="1261872" y="1713655"/>
            <a:ext cx="4480560" cy="731520"/>
          </a:xfrm>
          <a:prstGeom prst="rect">
            <a:avLst/>
          </a:prstGeom>
          <a:noFill/>
          <a:ln>
            <a:noFill/>
          </a:ln>
        </p:spPr>
        <p:txBody>
          <a:bodyPr anchorCtr="0" anchor="b" bIns="45700" lIns="91425" spcFirstLastPara="1" rIns="91425" wrap="square" tIns="45700">
            <a:normAutofit/>
          </a:bodyPr>
          <a:lstStyle>
            <a:lvl1pPr indent="-228600" lvl="0" marL="457200" algn="l">
              <a:lnSpc>
                <a:spcPct val="95000"/>
              </a:lnSpc>
              <a:spcBef>
                <a:spcPts val="0"/>
              </a:spcBef>
              <a:spcAft>
                <a:spcPts val="0"/>
              </a:spcAft>
              <a:buSzPts val="1600"/>
              <a:buNone/>
              <a:defRPr b="0" sz="2000">
                <a:solidFill>
                  <a:schemeClr val="dk2"/>
                </a:solidFill>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64" name="Google Shape;64;p29"/>
          <p:cNvSpPr txBox="1"/>
          <p:nvPr>
            <p:ph idx="2" type="body"/>
          </p:nvPr>
        </p:nvSpPr>
        <p:spPr>
          <a:xfrm>
            <a:off x="1261872" y="2507550"/>
            <a:ext cx="4480560" cy="366465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65" name="Google Shape;65;p29"/>
          <p:cNvSpPr txBox="1"/>
          <p:nvPr>
            <p:ph idx="3" type="body"/>
          </p:nvPr>
        </p:nvSpPr>
        <p:spPr>
          <a:xfrm>
            <a:off x="6126480" y="1713655"/>
            <a:ext cx="4480560" cy="731520"/>
          </a:xfrm>
          <a:prstGeom prst="rect">
            <a:avLst/>
          </a:prstGeom>
          <a:noFill/>
          <a:ln>
            <a:noFill/>
          </a:ln>
        </p:spPr>
        <p:txBody>
          <a:bodyPr anchorCtr="0" anchor="b" bIns="45700" lIns="91425" spcFirstLastPara="1" rIns="91425" wrap="square" tIns="45700">
            <a:normAutofit/>
          </a:bodyPr>
          <a:lstStyle>
            <a:lvl1pPr indent="-228600" lvl="0" marL="457200" algn="l">
              <a:lnSpc>
                <a:spcPct val="95000"/>
              </a:lnSpc>
              <a:spcBef>
                <a:spcPts val="0"/>
              </a:spcBef>
              <a:spcAft>
                <a:spcPts val="0"/>
              </a:spcAft>
              <a:buSzPts val="1600"/>
              <a:buNone/>
              <a:defRPr b="0" sz="2000">
                <a:solidFill>
                  <a:schemeClr val="dk2"/>
                </a:solidFill>
                <a:latin typeface="Calibri"/>
                <a:ea typeface="Calibri"/>
                <a:cs typeface="Calibri"/>
                <a:sym typeface="Calibri"/>
              </a:defRPr>
            </a:lvl1pPr>
            <a:lvl2pPr indent="-228600" lvl="1" marL="914400" algn="l">
              <a:lnSpc>
                <a:spcPct val="90000"/>
              </a:lnSpc>
              <a:spcBef>
                <a:spcPts val="300"/>
              </a:spcBef>
              <a:spcAft>
                <a:spcPts val="0"/>
              </a:spcAft>
              <a:buSzPts val="2000"/>
              <a:buNone/>
              <a:defRPr b="1" sz="2000"/>
            </a:lvl2pPr>
            <a:lvl3pPr indent="-228600" lvl="2" marL="1371600" algn="l">
              <a:lnSpc>
                <a:spcPct val="90000"/>
              </a:lnSpc>
              <a:spcBef>
                <a:spcPts val="300"/>
              </a:spcBef>
              <a:spcAft>
                <a:spcPts val="0"/>
              </a:spcAft>
              <a:buSzPts val="1800"/>
              <a:buNone/>
              <a:defRPr b="1" sz="1800"/>
            </a:lvl3pPr>
            <a:lvl4pPr indent="-228600" lvl="3" marL="1828800" algn="l">
              <a:lnSpc>
                <a:spcPct val="90000"/>
              </a:lnSpc>
              <a:spcBef>
                <a:spcPts val="300"/>
              </a:spcBef>
              <a:spcAft>
                <a:spcPts val="0"/>
              </a:spcAft>
              <a:buSzPts val="1600"/>
              <a:buNone/>
              <a:defRPr b="1" sz="1600"/>
            </a:lvl4pPr>
            <a:lvl5pPr indent="-228600" lvl="4" marL="2286000" algn="l">
              <a:lnSpc>
                <a:spcPct val="90000"/>
              </a:lnSpc>
              <a:spcBef>
                <a:spcPts val="300"/>
              </a:spcBef>
              <a:spcAft>
                <a:spcPts val="0"/>
              </a:spcAft>
              <a:buSzPts val="1600"/>
              <a:buNone/>
              <a:defRPr b="1" sz="1600"/>
            </a:lvl5pPr>
            <a:lvl6pPr indent="-228600" lvl="5" marL="2743200" algn="l">
              <a:lnSpc>
                <a:spcPct val="90000"/>
              </a:lnSpc>
              <a:spcBef>
                <a:spcPts val="300"/>
              </a:spcBef>
              <a:spcAft>
                <a:spcPts val="0"/>
              </a:spcAft>
              <a:buSzPts val="1600"/>
              <a:buNone/>
              <a:defRPr b="1" sz="1600"/>
            </a:lvl6pPr>
            <a:lvl7pPr indent="-228600" lvl="6" marL="3200400" algn="l">
              <a:lnSpc>
                <a:spcPct val="90000"/>
              </a:lnSpc>
              <a:spcBef>
                <a:spcPts val="300"/>
              </a:spcBef>
              <a:spcAft>
                <a:spcPts val="0"/>
              </a:spcAft>
              <a:buSzPts val="1600"/>
              <a:buNone/>
              <a:defRPr b="1" sz="1600"/>
            </a:lvl7pPr>
            <a:lvl8pPr indent="-228600" lvl="7" marL="3657600" algn="l">
              <a:lnSpc>
                <a:spcPct val="90000"/>
              </a:lnSpc>
              <a:spcBef>
                <a:spcPts val="300"/>
              </a:spcBef>
              <a:spcAft>
                <a:spcPts val="0"/>
              </a:spcAft>
              <a:buSzPts val="1600"/>
              <a:buNone/>
              <a:defRPr b="1" sz="1600"/>
            </a:lvl8pPr>
            <a:lvl9pPr indent="-228600" lvl="8" marL="4114800" algn="l">
              <a:lnSpc>
                <a:spcPct val="90000"/>
              </a:lnSpc>
              <a:spcBef>
                <a:spcPts val="300"/>
              </a:spcBef>
              <a:spcAft>
                <a:spcPts val="300"/>
              </a:spcAft>
              <a:buSzPts val="1600"/>
              <a:buNone/>
              <a:defRPr b="1" sz="1600"/>
            </a:lvl9pPr>
          </a:lstStyle>
          <a:p/>
        </p:txBody>
      </p:sp>
      <p:sp>
        <p:nvSpPr>
          <p:cNvPr id="66" name="Google Shape;66;p29"/>
          <p:cNvSpPr txBox="1"/>
          <p:nvPr>
            <p:ph idx="4" type="body"/>
          </p:nvPr>
        </p:nvSpPr>
        <p:spPr>
          <a:xfrm>
            <a:off x="6126480" y="2507550"/>
            <a:ext cx="4480560" cy="3664650"/>
          </a:xfrm>
          <a:prstGeom prst="rect">
            <a:avLst/>
          </a:prstGeom>
          <a:noFill/>
          <a:ln>
            <a:noFill/>
          </a:ln>
        </p:spPr>
        <p:txBody>
          <a:bodyPr anchorCtr="0" anchor="t" bIns="45700" lIns="91425" spcFirstLastPara="1" rIns="91425" wrap="square" tIns="45700">
            <a:normAutofit/>
          </a:bodyPr>
          <a:lstStyle>
            <a:lvl1pPr indent="-320040" lvl="0" marL="457200" algn="l">
              <a:lnSpc>
                <a:spcPct val="95000"/>
              </a:lnSpc>
              <a:spcBef>
                <a:spcPts val="1400"/>
              </a:spcBef>
              <a:spcAft>
                <a:spcPts val="0"/>
              </a:spcAft>
              <a:buSzPts val="1440"/>
              <a:buChar char="•"/>
              <a:defRPr sz="1800"/>
            </a:lvl1pPr>
            <a:lvl2pPr indent="-330200" lvl="1" marL="914400" algn="l">
              <a:lnSpc>
                <a:spcPct val="90000"/>
              </a:lnSpc>
              <a:spcBef>
                <a:spcPts val="300"/>
              </a:spcBef>
              <a:spcAft>
                <a:spcPts val="0"/>
              </a:spcAft>
              <a:buSzPts val="1600"/>
              <a:buChar char="●"/>
              <a:defRPr sz="1600"/>
            </a:lvl2pPr>
            <a:lvl3pPr indent="-317500" lvl="2" marL="1371600" algn="l">
              <a:lnSpc>
                <a:spcPct val="90000"/>
              </a:lnSpc>
              <a:spcBef>
                <a:spcPts val="300"/>
              </a:spcBef>
              <a:spcAft>
                <a:spcPts val="0"/>
              </a:spcAft>
              <a:buSzPts val="1400"/>
              <a:buChar char="●"/>
              <a:defRPr sz="14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67" name="Google Shape;67;p29"/>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9"/>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9"/>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30"/>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0"/>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0"/>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0"/>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 name="Shape 75"/>
        <p:cNvGrpSpPr/>
        <p:nvPr/>
      </p:nvGrpSpPr>
      <p:grpSpPr>
        <a:xfrm>
          <a:off x="0" y="0"/>
          <a:ext cx="0" cy="0"/>
          <a:chOff x="0" y="0"/>
          <a:chExt cx="0" cy="0"/>
        </a:xfrm>
      </p:grpSpPr>
      <p:sp>
        <p:nvSpPr>
          <p:cNvPr id="76" name="Google Shape;76;p31"/>
          <p:cNvSpPr txBox="1"/>
          <p:nvPr>
            <p:ph type="title"/>
          </p:nvPr>
        </p:nvSpPr>
        <p:spPr>
          <a:xfrm>
            <a:off x="841248" y="457200"/>
            <a:ext cx="3200400" cy="160019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b="0"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1"/>
          <p:cNvSpPr txBox="1"/>
          <p:nvPr>
            <p:ph idx="1" type="body"/>
          </p:nvPr>
        </p:nvSpPr>
        <p:spPr>
          <a:xfrm>
            <a:off x="4504267" y="685800"/>
            <a:ext cx="6079066" cy="5486400"/>
          </a:xfrm>
          <a:prstGeom prst="rect">
            <a:avLst/>
          </a:prstGeom>
          <a:noFill/>
          <a:ln>
            <a:noFill/>
          </a:ln>
        </p:spPr>
        <p:txBody>
          <a:bodyPr anchorCtr="0" anchor="t" bIns="45700" lIns="91425" spcFirstLastPara="1" rIns="91425" wrap="square" tIns="45700">
            <a:normAutofit/>
          </a:bodyPr>
          <a:lstStyle>
            <a:lvl1pPr indent="-330200" lvl="0" marL="457200" algn="l">
              <a:lnSpc>
                <a:spcPct val="95000"/>
              </a:lnSpc>
              <a:spcBef>
                <a:spcPts val="1400"/>
              </a:spcBef>
              <a:spcAft>
                <a:spcPts val="0"/>
              </a:spcAft>
              <a:buSzPts val="1600"/>
              <a:buChar char="•"/>
              <a:defRPr sz="2000"/>
            </a:lvl1pPr>
            <a:lvl2pPr indent="-342900" lvl="1" marL="914400" algn="l">
              <a:lnSpc>
                <a:spcPct val="90000"/>
              </a:lnSpc>
              <a:spcBef>
                <a:spcPts val="300"/>
              </a:spcBef>
              <a:spcAft>
                <a:spcPts val="0"/>
              </a:spcAft>
              <a:buSzPts val="1800"/>
              <a:buChar char="●"/>
              <a:defRPr sz="1800"/>
            </a:lvl2pPr>
            <a:lvl3pPr indent="-330200" lvl="2" marL="1371600" algn="l">
              <a:lnSpc>
                <a:spcPct val="90000"/>
              </a:lnSpc>
              <a:spcBef>
                <a:spcPts val="300"/>
              </a:spcBef>
              <a:spcAft>
                <a:spcPts val="0"/>
              </a:spcAft>
              <a:buSzPts val="1600"/>
              <a:buChar char="●"/>
              <a:defRPr sz="1600"/>
            </a:lvl3pPr>
            <a:lvl4pPr indent="-317500" lvl="3" marL="1828800" algn="l">
              <a:lnSpc>
                <a:spcPct val="90000"/>
              </a:lnSpc>
              <a:spcBef>
                <a:spcPts val="300"/>
              </a:spcBef>
              <a:spcAft>
                <a:spcPts val="0"/>
              </a:spcAft>
              <a:buSzPts val="1400"/>
              <a:buChar char="●"/>
              <a:defRPr sz="1400"/>
            </a:lvl4pPr>
            <a:lvl5pPr indent="-317500" lvl="4" marL="2286000" algn="l">
              <a:lnSpc>
                <a:spcPct val="90000"/>
              </a:lnSpc>
              <a:spcBef>
                <a:spcPts val="300"/>
              </a:spcBef>
              <a:spcAft>
                <a:spcPts val="0"/>
              </a:spcAft>
              <a:buSzPts val="1400"/>
              <a:buChar char="●"/>
              <a:defRPr sz="1400"/>
            </a:lvl5pPr>
            <a:lvl6pPr indent="-317500" lvl="5" marL="2743200" algn="l">
              <a:lnSpc>
                <a:spcPct val="90000"/>
              </a:lnSpc>
              <a:spcBef>
                <a:spcPts val="300"/>
              </a:spcBef>
              <a:spcAft>
                <a:spcPts val="0"/>
              </a:spcAft>
              <a:buSzPts val="1400"/>
              <a:buChar char="●"/>
              <a:defRPr sz="1400"/>
            </a:lvl6pPr>
            <a:lvl7pPr indent="-317500" lvl="6" marL="3200400" algn="l">
              <a:lnSpc>
                <a:spcPct val="90000"/>
              </a:lnSpc>
              <a:spcBef>
                <a:spcPts val="300"/>
              </a:spcBef>
              <a:spcAft>
                <a:spcPts val="0"/>
              </a:spcAft>
              <a:buSzPts val="1400"/>
              <a:buChar char="●"/>
              <a:defRPr sz="1400"/>
            </a:lvl7pPr>
            <a:lvl8pPr indent="-317500" lvl="7" marL="3657600" algn="l">
              <a:lnSpc>
                <a:spcPct val="90000"/>
              </a:lnSpc>
              <a:spcBef>
                <a:spcPts val="300"/>
              </a:spcBef>
              <a:spcAft>
                <a:spcPts val="0"/>
              </a:spcAft>
              <a:buSzPts val="1400"/>
              <a:buChar char="●"/>
              <a:defRPr sz="1400"/>
            </a:lvl8pPr>
            <a:lvl9pPr indent="-317500" lvl="8" marL="4114800" algn="l">
              <a:lnSpc>
                <a:spcPct val="90000"/>
              </a:lnSpc>
              <a:spcBef>
                <a:spcPts val="300"/>
              </a:spcBef>
              <a:spcAft>
                <a:spcPts val="300"/>
              </a:spcAft>
              <a:buSzPts val="1400"/>
              <a:buChar char="●"/>
              <a:defRPr sz="1400"/>
            </a:lvl9pPr>
          </a:lstStyle>
          <a:p/>
        </p:txBody>
      </p:sp>
      <p:sp>
        <p:nvSpPr>
          <p:cNvPr id="78" name="Google Shape;78;p31"/>
          <p:cNvSpPr txBox="1"/>
          <p:nvPr>
            <p:ph idx="2" type="body"/>
          </p:nvPr>
        </p:nvSpPr>
        <p:spPr>
          <a:xfrm>
            <a:off x="841248" y="2099734"/>
            <a:ext cx="3200400" cy="3810001"/>
          </a:xfrm>
          <a:prstGeom prst="rect">
            <a:avLst/>
          </a:prstGeom>
          <a:noFill/>
          <a:ln>
            <a:noFill/>
          </a:ln>
        </p:spPr>
        <p:txBody>
          <a:bodyPr anchorCtr="0" anchor="t" bIns="45700" lIns="91425" spcFirstLastPara="1" rIns="91425" wrap="square" tIns="45700">
            <a:normAutofit/>
          </a:bodyPr>
          <a:lstStyle>
            <a:lvl1pPr indent="-228600" lvl="0" marL="457200" algn="l">
              <a:lnSpc>
                <a:spcPct val="114000"/>
              </a:lnSpc>
              <a:spcBef>
                <a:spcPts val="800"/>
              </a:spcBef>
              <a:spcAft>
                <a:spcPts val="0"/>
              </a:spcAft>
              <a:buSzPts val="1040"/>
              <a:buNone/>
              <a:defRPr sz="1300"/>
            </a:lvl1pPr>
            <a:lvl2pPr indent="-228600" lvl="1" marL="914400" algn="l">
              <a:lnSpc>
                <a:spcPct val="90000"/>
              </a:lnSpc>
              <a:spcBef>
                <a:spcPts val="300"/>
              </a:spcBef>
              <a:spcAft>
                <a:spcPts val="0"/>
              </a:spcAft>
              <a:buSzPts val="1200"/>
              <a:buNone/>
              <a:defRPr sz="1200"/>
            </a:lvl2pPr>
            <a:lvl3pPr indent="-228600" lvl="2" marL="1371600" algn="l">
              <a:lnSpc>
                <a:spcPct val="90000"/>
              </a:lnSpc>
              <a:spcBef>
                <a:spcPts val="300"/>
              </a:spcBef>
              <a:spcAft>
                <a:spcPts val="0"/>
              </a:spcAft>
              <a:buSzPts val="1000"/>
              <a:buNone/>
              <a:defRPr sz="1000"/>
            </a:lvl3pPr>
            <a:lvl4pPr indent="-228600" lvl="3" marL="1828800" algn="l">
              <a:lnSpc>
                <a:spcPct val="90000"/>
              </a:lnSpc>
              <a:spcBef>
                <a:spcPts val="300"/>
              </a:spcBef>
              <a:spcAft>
                <a:spcPts val="0"/>
              </a:spcAft>
              <a:buSzPts val="900"/>
              <a:buNone/>
              <a:defRPr sz="900"/>
            </a:lvl4pPr>
            <a:lvl5pPr indent="-228600" lvl="4" marL="2286000" algn="l">
              <a:lnSpc>
                <a:spcPct val="90000"/>
              </a:lnSpc>
              <a:spcBef>
                <a:spcPts val="300"/>
              </a:spcBef>
              <a:spcAft>
                <a:spcPts val="0"/>
              </a:spcAft>
              <a:buSzPts val="900"/>
              <a:buNone/>
              <a:defRPr sz="900"/>
            </a:lvl5pPr>
            <a:lvl6pPr indent="-228600" lvl="5" marL="2743200" algn="l">
              <a:lnSpc>
                <a:spcPct val="90000"/>
              </a:lnSpc>
              <a:spcBef>
                <a:spcPts val="300"/>
              </a:spcBef>
              <a:spcAft>
                <a:spcPts val="0"/>
              </a:spcAft>
              <a:buSzPts val="900"/>
              <a:buNone/>
              <a:defRPr sz="900"/>
            </a:lvl6pPr>
            <a:lvl7pPr indent="-228600" lvl="6" marL="3200400" algn="l">
              <a:lnSpc>
                <a:spcPct val="90000"/>
              </a:lnSpc>
              <a:spcBef>
                <a:spcPts val="300"/>
              </a:spcBef>
              <a:spcAft>
                <a:spcPts val="0"/>
              </a:spcAft>
              <a:buSzPts val="900"/>
              <a:buNone/>
              <a:defRPr sz="900"/>
            </a:lvl7pPr>
            <a:lvl8pPr indent="-228600" lvl="7" marL="3657600" algn="l">
              <a:lnSpc>
                <a:spcPct val="90000"/>
              </a:lnSpc>
              <a:spcBef>
                <a:spcPts val="300"/>
              </a:spcBef>
              <a:spcAft>
                <a:spcPts val="0"/>
              </a:spcAft>
              <a:buSzPts val="900"/>
              <a:buNone/>
              <a:defRPr sz="900"/>
            </a:lvl8pPr>
            <a:lvl9pPr indent="-228600" lvl="8" marL="4114800" algn="l">
              <a:lnSpc>
                <a:spcPct val="90000"/>
              </a:lnSpc>
              <a:spcBef>
                <a:spcPts val="300"/>
              </a:spcBef>
              <a:spcAft>
                <a:spcPts val="300"/>
              </a:spcAft>
              <a:buSzPts val="900"/>
              <a:buNone/>
              <a:defRPr sz="900"/>
            </a:lvl9pPr>
          </a:lstStyle>
          <a:p/>
        </p:txBody>
      </p:sp>
      <p:sp>
        <p:nvSpPr>
          <p:cNvPr id="79" name="Google Shape;79;p31"/>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1"/>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1"/>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2"/>
          <p:cNvSpPr/>
          <p:nvPr/>
        </p:nvSpPr>
        <p:spPr>
          <a:xfrm>
            <a:off x="11292840" y="0"/>
            <a:ext cx="914400" cy="6858000"/>
          </a:xfrm>
          <a:prstGeom prst="rect">
            <a:avLst/>
          </a:prstGeom>
          <a:solidFill>
            <a:srgbClr val="A7A1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2"/>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22"/>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95000"/>
              </a:lnSpc>
              <a:spcBef>
                <a:spcPts val="1400"/>
              </a:spcBef>
              <a:spcAft>
                <a:spcPts val="0"/>
              </a:spcAft>
              <a:buClr>
                <a:schemeClr val="accent1"/>
              </a:buClr>
              <a:buSzPts val="144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FEFEFE"/>
                </a:solidFill>
                <a:latin typeface="Calibri"/>
                <a:ea typeface="Calibri"/>
                <a:cs typeface="Calibri"/>
                <a:sym typeface="Calibri"/>
              </a:defRPr>
            </a:lvl2pPr>
            <a:lvl3pPr indent="-317500" lvl="2" marL="1371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alibri"/>
                <a:ea typeface="Calibri"/>
                <a:cs typeface="Calibri"/>
                <a:sym typeface="Calibri"/>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alibri"/>
                <a:ea typeface="Calibri"/>
                <a:cs typeface="Calibri"/>
                <a:sym typeface="Calibri"/>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alibri"/>
                <a:ea typeface="Calibri"/>
                <a:cs typeface="Calibri"/>
                <a:sym typeface="Calibri"/>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alibri"/>
                <a:ea typeface="Calibri"/>
                <a:cs typeface="Calibri"/>
                <a:sym typeface="Calibri"/>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alibri"/>
                <a:ea typeface="Calibri"/>
                <a:cs typeface="Calibri"/>
                <a:sym typeface="Calibri"/>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FEFEFE"/>
                </a:solidFill>
                <a:latin typeface="Calibri"/>
                <a:ea typeface="Calibri"/>
                <a:cs typeface="Calibri"/>
                <a:sym typeface="Calibri"/>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FEFEFE"/>
                </a:solidFill>
                <a:latin typeface="Calibri"/>
                <a:ea typeface="Calibri"/>
                <a:cs typeface="Calibri"/>
                <a:sym typeface="Calibri"/>
              </a:defRPr>
            </a:lvl9pPr>
          </a:lstStyle>
          <a:p/>
        </p:txBody>
      </p:sp>
      <p:sp>
        <p:nvSpPr>
          <p:cNvPr id="13" name="Google Shape;13;p22"/>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rgbClr val="F6F5F4"/>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4" name="Google Shape;14;p22"/>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rgbClr val="F6F5F4"/>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5" name="Google Shape;15;p22"/>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rtl="0" algn="ctr">
              <a:lnSpc>
                <a:spcPct val="100000"/>
              </a:lnSpc>
              <a:spcBef>
                <a:spcPts val="0"/>
              </a:spcBef>
              <a:spcAft>
                <a:spcPts val="0"/>
              </a:spcAft>
              <a:buClr>
                <a:srgbClr val="000000"/>
              </a:buClr>
              <a:buSzPts val="3600"/>
              <a:buFont typeface="Arial"/>
              <a:buNone/>
              <a:defRPr b="0" i="0" sz="3600" u="none" cap="none" strike="noStrike">
                <a:solidFill>
                  <a:srgbClr val="E6E4DF"/>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3600"/>
              <a:buFont typeface="Arial"/>
              <a:buNone/>
              <a:defRPr b="0" i="0" sz="3600" u="none" cap="none" strike="noStrike">
                <a:solidFill>
                  <a:srgbClr val="E6E4DF"/>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3600"/>
              <a:buFont typeface="Arial"/>
              <a:buNone/>
              <a:defRPr b="0" i="0" sz="3600" u="none" cap="none" strike="noStrike">
                <a:solidFill>
                  <a:srgbClr val="E6E4DF"/>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3600"/>
              <a:buFont typeface="Arial"/>
              <a:buNone/>
              <a:defRPr b="0" i="0" sz="3600" u="none" cap="none" strike="noStrike">
                <a:solidFill>
                  <a:srgbClr val="E6E4DF"/>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3600"/>
              <a:buFont typeface="Arial"/>
              <a:buNone/>
              <a:defRPr b="0" i="0" sz="3600" u="none" cap="none" strike="noStrike">
                <a:solidFill>
                  <a:srgbClr val="E6E4DF"/>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3600"/>
              <a:buFont typeface="Arial"/>
              <a:buNone/>
              <a:defRPr b="0" i="0" sz="3600" u="none" cap="none" strike="noStrike">
                <a:solidFill>
                  <a:srgbClr val="E6E4DF"/>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3600"/>
              <a:buFont typeface="Arial"/>
              <a:buNone/>
              <a:defRPr b="0" i="0" sz="3600" u="none" cap="none" strike="noStrike">
                <a:solidFill>
                  <a:srgbClr val="E6E4DF"/>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3600"/>
              <a:buFont typeface="Arial"/>
              <a:buNone/>
              <a:defRPr b="0" i="0" sz="3600" u="none" cap="none" strike="noStrike">
                <a:solidFill>
                  <a:srgbClr val="E6E4DF"/>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3600"/>
              <a:buFont typeface="Arial"/>
              <a:buNone/>
              <a:defRPr b="0" i="0" sz="3600" u="none" cap="none" strike="noStrike">
                <a:solidFill>
                  <a:srgbClr val="E6E4D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sp>
        <p:nvSpPr>
          <p:cNvPr id="24" name="Google Shape;24;p21"/>
          <p:cNvSpPr/>
          <p:nvPr/>
        </p:nvSpPr>
        <p:spPr>
          <a:xfrm>
            <a:off x="11292840" y="0"/>
            <a:ext cx="914400" cy="6858000"/>
          </a:xfrm>
          <a:prstGeom prst="rect">
            <a:avLst/>
          </a:prstGeom>
          <a:solidFill>
            <a:srgbClr val="34343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1"/>
          <p:cNvSpPr txBox="1"/>
          <p:nvPr>
            <p:ph type="title"/>
          </p:nvPr>
        </p:nvSpPr>
        <p:spPr>
          <a:xfrm>
            <a:off x="1261872" y="365760"/>
            <a:ext cx="9692640" cy="1325562"/>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 name="Google Shape;26;p21"/>
          <p:cNvSpPr txBox="1"/>
          <p:nvPr>
            <p:ph idx="1" type="body"/>
          </p:nvPr>
        </p:nvSpPr>
        <p:spPr>
          <a:xfrm>
            <a:off x="1261872" y="1828800"/>
            <a:ext cx="8595360" cy="4351337"/>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95000"/>
              </a:lnSpc>
              <a:spcBef>
                <a:spcPts val="1400"/>
              </a:spcBef>
              <a:spcAft>
                <a:spcPts val="0"/>
              </a:spcAft>
              <a:buClr>
                <a:schemeClr val="accent1"/>
              </a:buClr>
              <a:buSzPts val="1440"/>
              <a:buFont typeface="Arial"/>
              <a:buChar char="•"/>
              <a:defRPr b="0" i="0" sz="1800" u="none" cap="none" strike="noStrike">
                <a:solidFill>
                  <a:schemeClr val="dk1"/>
                </a:solidFill>
                <a:latin typeface="Calibri"/>
                <a:ea typeface="Calibri"/>
                <a:cs typeface="Calibri"/>
                <a:sym typeface="Calibri"/>
              </a:defRPr>
            </a:lvl1pPr>
            <a:lvl2pPr indent="-330200" lvl="1" marL="914400" marR="0" rtl="0" algn="l">
              <a:lnSpc>
                <a:spcPct val="90000"/>
              </a:lnSpc>
              <a:spcBef>
                <a:spcPts val="300"/>
              </a:spcBef>
              <a:spcAft>
                <a:spcPts val="0"/>
              </a:spcAft>
              <a:buClr>
                <a:schemeClr val="accent1"/>
              </a:buClr>
              <a:buSzPts val="1600"/>
              <a:buFont typeface="Noto Sans Symbols"/>
              <a:buChar char="●"/>
              <a:defRPr b="0" i="0" sz="1600" u="none" cap="none" strike="noStrike">
                <a:solidFill>
                  <a:srgbClr val="262626"/>
                </a:solidFill>
                <a:latin typeface="Calibri"/>
                <a:ea typeface="Calibri"/>
                <a:cs typeface="Calibri"/>
                <a:sym typeface="Calibri"/>
              </a:defRPr>
            </a:lvl2pPr>
            <a:lvl3pPr indent="-317500" lvl="2" marL="1371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alibri"/>
                <a:ea typeface="Calibri"/>
                <a:cs typeface="Calibri"/>
                <a:sym typeface="Calibri"/>
              </a:defRPr>
            </a:lvl3pPr>
            <a:lvl4pPr indent="-317500" lvl="3" marL="18288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alibri"/>
                <a:ea typeface="Calibri"/>
                <a:cs typeface="Calibri"/>
                <a:sym typeface="Calibri"/>
              </a:defRPr>
            </a:lvl4pPr>
            <a:lvl5pPr indent="-317500" lvl="4" marL="22860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alibri"/>
                <a:ea typeface="Calibri"/>
                <a:cs typeface="Calibri"/>
                <a:sym typeface="Calibri"/>
              </a:defRPr>
            </a:lvl5pPr>
            <a:lvl6pPr indent="-317500" lvl="5" marL="27432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alibri"/>
                <a:ea typeface="Calibri"/>
                <a:cs typeface="Calibri"/>
                <a:sym typeface="Calibri"/>
              </a:defRPr>
            </a:lvl6pPr>
            <a:lvl7pPr indent="-317500" lvl="6" marL="32004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alibri"/>
                <a:ea typeface="Calibri"/>
                <a:cs typeface="Calibri"/>
                <a:sym typeface="Calibri"/>
              </a:defRPr>
            </a:lvl7pPr>
            <a:lvl8pPr indent="-317500" lvl="7" marL="3657600" marR="0" rtl="0" algn="l">
              <a:lnSpc>
                <a:spcPct val="90000"/>
              </a:lnSpc>
              <a:spcBef>
                <a:spcPts val="300"/>
              </a:spcBef>
              <a:spcAft>
                <a:spcPts val="0"/>
              </a:spcAft>
              <a:buClr>
                <a:schemeClr val="accent1"/>
              </a:buClr>
              <a:buSzPts val="1400"/>
              <a:buFont typeface="Noto Sans Symbols"/>
              <a:buChar char="●"/>
              <a:defRPr b="0" i="0" sz="1400" u="none" cap="none" strike="noStrike">
                <a:solidFill>
                  <a:srgbClr val="262626"/>
                </a:solidFill>
                <a:latin typeface="Calibri"/>
                <a:ea typeface="Calibri"/>
                <a:cs typeface="Calibri"/>
                <a:sym typeface="Calibri"/>
              </a:defRPr>
            </a:lvl8pPr>
            <a:lvl9pPr indent="-317500" lvl="8" marL="4114800" marR="0" rtl="0" algn="l">
              <a:lnSpc>
                <a:spcPct val="90000"/>
              </a:lnSpc>
              <a:spcBef>
                <a:spcPts val="300"/>
              </a:spcBef>
              <a:spcAft>
                <a:spcPts val="300"/>
              </a:spcAft>
              <a:buClr>
                <a:schemeClr val="accent1"/>
              </a:buClr>
              <a:buSzPts val="1400"/>
              <a:buFont typeface="Noto Sans Symbols"/>
              <a:buChar char="●"/>
              <a:defRPr b="0" i="0" sz="1400" u="none" cap="none" strike="noStrike">
                <a:solidFill>
                  <a:srgbClr val="262626"/>
                </a:solidFill>
                <a:latin typeface="Calibri"/>
                <a:ea typeface="Calibri"/>
                <a:cs typeface="Calibri"/>
                <a:sym typeface="Calibri"/>
              </a:defRPr>
            </a:lvl9pPr>
          </a:lstStyle>
          <a:p/>
        </p:txBody>
      </p:sp>
      <p:sp>
        <p:nvSpPr>
          <p:cNvPr id="27" name="Google Shape;27;p21"/>
          <p:cNvSpPr txBox="1"/>
          <p:nvPr>
            <p:ph idx="10" type="dt"/>
          </p:nvPr>
        </p:nvSpPr>
        <p:spPr>
          <a:xfrm rot="-5400000">
            <a:off x="10797542" y="998537"/>
            <a:ext cx="19049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rgbClr val="DADAD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8" name="Google Shape;28;p21"/>
          <p:cNvSpPr txBox="1"/>
          <p:nvPr>
            <p:ph idx="11" type="ftr"/>
          </p:nvPr>
        </p:nvSpPr>
        <p:spPr>
          <a:xfrm rot="-5400000">
            <a:off x="9959341" y="4046537"/>
            <a:ext cx="3581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rgbClr val="DADADA"/>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9" name="Google Shape;29;p21"/>
          <p:cNvSpPr txBox="1"/>
          <p:nvPr>
            <p:ph idx="12" type="sldNum"/>
          </p:nvPr>
        </p:nvSpPr>
        <p:spPr>
          <a:xfrm>
            <a:off x="11292840" y="6172200"/>
            <a:ext cx="914400" cy="593725"/>
          </a:xfrm>
          <a:prstGeom prst="rect">
            <a:avLst/>
          </a:prstGeom>
          <a:noFill/>
          <a:ln>
            <a:noFill/>
          </a:ln>
        </p:spPr>
        <p:txBody>
          <a:bodyPr anchorCtr="0" anchor="ctr" bIns="45700" lIns="45700" spcFirstLastPara="1" rIns="45700" wrap="square" tIns="45700">
            <a:normAutofit/>
          </a:bodyPr>
          <a:lstStyle>
            <a:lvl1pPr indent="0" lvl="0" marL="0" marR="0" rtl="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3600"/>
              <a:buFont typeface="Arial"/>
              <a:buNone/>
              <a:defRPr b="0" i="0" sz="3600" u="none" cap="none" strike="noStrike">
                <a:solidFill>
                  <a:srgbClr val="8E8E93"/>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istockphoto.com/illustrations/decisions" TargetMode="External"/><Relationship Id="rId4" Type="http://schemas.openxmlformats.org/officeDocument/2006/relationships/hyperlink" Target="https://www.istockphoto.com/illustrations/decisions" TargetMode="External"/><Relationship Id="rId5" Type="http://schemas.openxmlformats.org/officeDocument/2006/relationships/hyperlink" Target="https://www.istockphoto.com/illustrations/decisions" TargetMode="External"/><Relationship Id="rId6" Type="http://schemas.openxmlformats.org/officeDocument/2006/relationships/hyperlink" Target="https://www.vectorstock.com/royalty-free-vector/avoid-alcohol-and-smoking-health-care-themed-tip-vector-27422520" TargetMode="External"/><Relationship Id="rId7" Type="http://schemas.openxmlformats.org/officeDocument/2006/relationships/hyperlink" Target="https://www.istockphoto.com/illustrations/diversity" TargetMode="External"/><Relationship Id="rId8" Type="http://schemas.openxmlformats.org/officeDocument/2006/relationships/hyperlink" Target="https://www.123rf.com/clipart-vector/questions_and_answer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7200"/>
              <a:buFont typeface="Calibri"/>
              <a:buNone/>
            </a:pPr>
            <a:r>
              <a:rPr lang="en-GB"/>
              <a:t>Decision Support Tool for Head and Neck Cancer</a:t>
            </a:r>
            <a:endParaRPr/>
          </a:p>
        </p:txBody>
      </p:sp>
      <p:sp>
        <p:nvSpPr>
          <p:cNvPr id="108" name="Google Shape;108;p1"/>
          <p:cNvSpPr txBox="1"/>
          <p:nvPr>
            <p:ph idx="1" type="subTitle"/>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SzPts val="1760"/>
              <a:buNone/>
            </a:pPr>
            <a:r>
              <a:rPr lang="en-GB"/>
              <a:t>Aryan Vikas Jain, Emmet Campbell, Ghozlan Alhajeri, </a:t>
            </a:r>
            <a:endParaRPr/>
          </a:p>
          <a:p>
            <a:pPr indent="0" lvl="0" marL="0" rtl="0" algn="l">
              <a:lnSpc>
                <a:spcPct val="95000"/>
              </a:lnSpc>
              <a:spcBef>
                <a:spcPts val="1600"/>
              </a:spcBef>
              <a:spcAft>
                <a:spcPts val="0"/>
              </a:spcAft>
              <a:buSzPts val="1760"/>
              <a:buNone/>
            </a:pPr>
            <a:r>
              <a:rPr lang="en-GB"/>
              <a:t>Hind Alyaqot &amp; Sarah Forde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0"/>
          <p:cNvSpPr txBox="1"/>
          <p:nvPr/>
        </p:nvSpPr>
        <p:spPr>
          <a:xfrm>
            <a:off x="0" y="406400"/>
            <a:ext cx="1129792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DECISION SUPPORT TOOL</a:t>
            </a:r>
            <a:endParaRPr b="0" i="0" sz="4400" u="none" cap="none" strike="noStrike">
              <a:solidFill>
                <a:schemeClr val="dk1"/>
              </a:solidFill>
              <a:latin typeface="Calibri"/>
              <a:ea typeface="Calibri"/>
              <a:cs typeface="Calibri"/>
              <a:sym typeface="Calibri"/>
            </a:endParaRPr>
          </a:p>
        </p:txBody>
      </p:sp>
      <p:sp>
        <p:nvSpPr>
          <p:cNvPr id="176" name="Google Shape;176;p10"/>
          <p:cNvSpPr txBox="1"/>
          <p:nvPr/>
        </p:nvSpPr>
        <p:spPr>
          <a:xfrm>
            <a:off x="894080" y="1553693"/>
            <a:ext cx="8138160" cy="483209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15 shortlisted features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Sex</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Age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Height (m)</a:t>
            </a:r>
            <a:endParaRPr b="0" i="0" sz="1800" u="none" cap="none" strike="noStrike">
              <a:solidFill>
                <a:schemeClr val="dk1"/>
              </a:solidFill>
              <a:latin typeface="Calibri"/>
              <a:ea typeface="Calibri"/>
              <a:cs typeface="Calibri"/>
              <a:sym typeface="Calibri"/>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Diagnosis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Grade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HPV status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Induction Chemotherapy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Chemotherapy Regimen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Platinum-based chemotherapy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Received Concurrent Chemoradiotherapy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CCRT Chemotherapy Regime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Surgery Summary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Smoking History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Current Smoker</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Stage</a:t>
            </a:r>
            <a:endParaRPr b="0" i="0" sz="1400" u="none" cap="none" strike="noStrike">
              <a:solidFill>
                <a:srgbClr val="000000"/>
              </a:solidFill>
              <a:latin typeface="Arial"/>
              <a:ea typeface="Arial"/>
              <a:cs typeface="Arial"/>
              <a:sym typeface="Arial"/>
            </a:endParaRPr>
          </a:p>
          <a:p>
            <a:pPr indent="-171450" lvl="2" marL="12001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1"/>
          <p:cNvSpPr txBox="1"/>
          <p:nvPr/>
        </p:nvSpPr>
        <p:spPr>
          <a:xfrm>
            <a:off x="0" y="406400"/>
            <a:ext cx="1129792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DECISION SUPPORT TOOL</a:t>
            </a:r>
            <a:endParaRPr b="0" i="0" sz="4400" u="none" cap="none" strike="noStrike">
              <a:solidFill>
                <a:schemeClr val="dk1"/>
              </a:solidFill>
              <a:latin typeface="Calibri"/>
              <a:ea typeface="Calibri"/>
              <a:cs typeface="Calibri"/>
              <a:sym typeface="Calibri"/>
            </a:endParaRPr>
          </a:p>
        </p:txBody>
      </p:sp>
      <p:sp>
        <p:nvSpPr>
          <p:cNvPr id="183" name="Google Shape;183;p11"/>
          <p:cNvSpPr txBox="1"/>
          <p:nvPr/>
        </p:nvSpPr>
        <p:spPr>
          <a:xfrm>
            <a:off x="741871" y="2014616"/>
            <a:ext cx="6003985" cy="206210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To provide patients with a clearer understanding of their diagnosis which can aid </a:t>
            </a:r>
            <a:r>
              <a:rPr b="1" i="0" lang="en-GB" sz="3200" u="none" cap="none" strike="noStrike">
                <a:solidFill>
                  <a:schemeClr val="dk1"/>
                </a:solidFill>
                <a:latin typeface="Arial"/>
                <a:ea typeface="Arial"/>
                <a:cs typeface="Arial"/>
                <a:sym typeface="Arial"/>
              </a:rPr>
              <a:t>shared decision-making</a:t>
            </a:r>
            <a:endParaRPr b="1" i="0" sz="3200" u="none" cap="none" strike="noStrike">
              <a:solidFill>
                <a:schemeClr val="dk1"/>
              </a:solidFill>
              <a:latin typeface="Calibri"/>
              <a:ea typeface="Calibri"/>
              <a:cs typeface="Calibri"/>
              <a:sym typeface="Calibri"/>
            </a:endParaRPr>
          </a:p>
        </p:txBody>
      </p:sp>
      <p:sp>
        <p:nvSpPr>
          <p:cNvPr id="184" name="Google Shape;184;p11"/>
          <p:cNvSpPr txBox="1"/>
          <p:nvPr/>
        </p:nvSpPr>
        <p:spPr>
          <a:xfrm>
            <a:off x="483078" y="4760218"/>
            <a:ext cx="6521570"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1" lang="en-GB" sz="2400" u="none" cap="none" strike="noStrike">
                <a:solidFill>
                  <a:schemeClr val="dk1"/>
                </a:solidFill>
                <a:latin typeface="Arial"/>
                <a:ea typeface="Arial"/>
                <a:cs typeface="Arial"/>
                <a:sym typeface="Arial"/>
              </a:rPr>
              <a:t>an accessible, visual overview of HCN patients exhibiting similar presentations &amp; diagnosis</a:t>
            </a:r>
            <a:endParaRPr b="0" i="1" sz="2400" u="none" cap="none" strike="noStrike">
              <a:solidFill>
                <a:schemeClr val="dk1"/>
              </a:solidFill>
              <a:latin typeface="Calibri"/>
              <a:ea typeface="Calibri"/>
              <a:cs typeface="Calibri"/>
              <a:sym typeface="Calibri"/>
            </a:endParaRPr>
          </a:p>
        </p:txBody>
      </p:sp>
      <p:pic>
        <p:nvPicPr>
          <p:cNvPr id="185" name="Google Shape;185;p11"/>
          <p:cNvPicPr preferRelativeResize="0"/>
          <p:nvPr/>
        </p:nvPicPr>
        <p:blipFill rotWithShape="1">
          <a:blip r:embed="rId3">
            <a:alphaModFix/>
          </a:blip>
          <a:srcRect b="0" l="0" r="0" t="0"/>
          <a:stretch/>
        </p:blipFill>
        <p:spPr>
          <a:xfrm>
            <a:off x="7373579" y="1808536"/>
            <a:ext cx="3924341" cy="39222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2"/>
          <p:cNvSpPr txBox="1"/>
          <p:nvPr/>
        </p:nvSpPr>
        <p:spPr>
          <a:xfrm>
            <a:off x="0" y="406400"/>
            <a:ext cx="11298000" cy="692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900"/>
              <a:buFont typeface="Arial"/>
              <a:buNone/>
            </a:pPr>
            <a:r>
              <a:rPr b="0" i="0" lang="en-GB" sz="3900" u="none" cap="none" strike="noStrike">
                <a:solidFill>
                  <a:schemeClr val="dk1"/>
                </a:solidFill>
                <a:latin typeface="Calibri"/>
                <a:ea typeface="Calibri"/>
                <a:cs typeface="Calibri"/>
                <a:sym typeface="Calibri"/>
              </a:rPr>
              <a:t>DECISION SUPPORT TOOL - Front Page</a:t>
            </a:r>
            <a:endParaRPr b="0" i="0" sz="3900" u="none" cap="none" strike="noStrike">
              <a:solidFill>
                <a:schemeClr val="dk1"/>
              </a:solidFill>
              <a:latin typeface="Calibri"/>
              <a:ea typeface="Calibri"/>
              <a:cs typeface="Calibri"/>
              <a:sym typeface="Calibri"/>
            </a:endParaRPr>
          </a:p>
        </p:txBody>
      </p:sp>
      <p:pic>
        <p:nvPicPr>
          <p:cNvPr id="192" name="Google Shape;192;p12"/>
          <p:cNvPicPr preferRelativeResize="0"/>
          <p:nvPr/>
        </p:nvPicPr>
        <p:blipFill rotWithShape="1">
          <a:blip r:embed="rId3">
            <a:alphaModFix/>
          </a:blip>
          <a:srcRect b="0" l="0" r="0" t="0"/>
          <a:stretch/>
        </p:blipFill>
        <p:spPr>
          <a:xfrm>
            <a:off x="1307675" y="1214587"/>
            <a:ext cx="8839198" cy="4428826"/>
          </a:xfrm>
          <a:prstGeom prst="rect">
            <a:avLst/>
          </a:prstGeom>
          <a:noFill/>
          <a:ln>
            <a:noFill/>
          </a:ln>
        </p:spPr>
      </p:pic>
      <p:sp>
        <p:nvSpPr>
          <p:cNvPr id="193" name="Google Shape;193;p12"/>
          <p:cNvSpPr txBox="1"/>
          <p:nvPr/>
        </p:nvSpPr>
        <p:spPr>
          <a:xfrm>
            <a:off x="1640000" y="6200225"/>
            <a:ext cx="7895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This is the front page of the tool. It provides an explanation and how best to use the tool.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3"/>
          <p:cNvSpPr txBox="1"/>
          <p:nvPr/>
        </p:nvSpPr>
        <p:spPr>
          <a:xfrm>
            <a:off x="0" y="406400"/>
            <a:ext cx="11298000" cy="692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900"/>
              <a:buFont typeface="Arial"/>
              <a:buNone/>
            </a:pPr>
            <a:r>
              <a:rPr b="0" i="0" lang="en-GB" sz="3900" u="none" cap="none" strike="noStrike">
                <a:solidFill>
                  <a:schemeClr val="dk1"/>
                </a:solidFill>
                <a:latin typeface="Calibri"/>
                <a:ea typeface="Calibri"/>
                <a:cs typeface="Calibri"/>
                <a:sym typeface="Calibri"/>
              </a:rPr>
              <a:t>DECISION SUPPORT TOOL - Data Viewer</a:t>
            </a:r>
            <a:endParaRPr b="0" i="0" sz="3900" u="none" cap="none" strike="noStrike">
              <a:solidFill>
                <a:schemeClr val="dk1"/>
              </a:solidFill>
              <a:latin typeface="Calibri"/>
              <a:ea typeface="Calibri"/>
              <a:cs typeface="Calibri"/>
              <a:sym typeface="Calibri"/>
            </a:endParaRPr>
          </a:p>
        </p:txBody>
      </p:sp>
      <p:sp>
        <p:nvSpPr>
          <p:cNvPr id="200" name="Google Shape;200;p13"/>
          <p:cNvSpPr txBox="1"/>
          <p:nvPr/>
        </p:nvSpPr>
        <p:spPr>
          <a:xfrm>
            <a:off x="2908763" y="6167225"/>
            <a:ext cx="5480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This tab shows an overview of the data used within the app.</a:t>
            </a:r>
            <a:endParaRPr b="0" i="0" sz="1600" u="none" cap="none" strike="noStrike">
              <a:solidFill>
                <a:srgbClr val="000000"/>
              </a:solidFill>
              <a:latin typeface="Calibri"/>
              <a:ea typeface="Calibri"/>
              <a:cs typeface="Calibri"/>
              <a:sym typeface="Calibri"/>
            </a:endParaRPr>
          </a:p>
        </p:txBody>
      </p:sp>
      <p:pic>
        <p:nvPicPr>
          <p:cNvPr id="201" name="Google Shape;201;p13"/>
          <p:cNvPicPr preferRelativeResize="0"/>
          <p:nvPr/>
        </p:nvPicPr>
        <p:blipFill rotWithShape="1">
          <a:blip r:embed="rId3">
            <a:alphaModFix/>
          </a:blip>
          <a:srcRect b="0" l="0" r="0" t="0"/>
          <a:stretch/>
        </p:blipFill>
        <p:spPr>
          <a:xfrm>
            <a:off x="1237676" y="1300554"/>
            <a:ext cx="9184282" cy="4351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4"/>
          <p:cNvSpPr txBox="1"/>
          <p:nvPr/>
        </p:nvSpPr>
        <p:spPr>
          <a:xfrm>
            <a:off x="0" y="406400"/>
            <a:ext cx="11298000" cy="692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900"/>
              <a:buFont typeface="Arial"/>
              <a:buNone/>
            </a:pPr>
            <a:r>
              <a:rPr b="0" i="0" lang="en-GB" sz="3900" u="none" cap="none" strike="noStrike">
                <a:solidFill>
                  <a:schemeClr val="dk1"/>
                </a:solidFill>
                <a:latin typeface="Calibri"/>
                <a:ea typeface="Calibri"/>
                <a:cs typeface="Calibri"/>
                <a:sym typeface="Calibri"/>
              </a:rPr>
              <a:t>DECISION SUPPORT TOOL - Demographics Plots</a:t>
            </a:r>
            <a:endParaRPr b="0" i="0" sz="3900" u="none" cap="none" strike="noStrike">
              <a:solidFill>
                <a:schemeClr val="dk1"/>
              </a:solidFill>
              <a:latin typeface="Calibri"/>
              <a:ea typeface="Calibri"/>
              <a:cs typeface="Calibri"/>
              <a:sym typeface="Calibri"/>
            </a:endParaRPr>
          </a:p>
        </p:txBody>
      </p:sp>
      <p:pic>
        <p:nvPicPr>
          <p:cNvPr id="208" name="Google Shape;208;p14"/>
          <p:cNvPicPr preferRelativeResize="0"/>
          <p:nvPr/>
        </p:nvPicPr>
        <p:blipFill rotWithShape="1">
          <a:blip r:embed="rId3">
            <a:alphaModFix/>
          </a:blip>
          <a:srcRect b="0" l="0" r="0" t="0"/>
          <a:stretch/>
        </p:blipFill>
        <p:spPr>
          <a:xfrm>
            <a:off x="1388663" y="1252075"/>
            <a:ext cx="8520600" cy="4353851"/>
          </a:xfrm>
          <a:prstGeom prst="rect">
            <a:avLst/>
          </a:prstGeom>
          <a:noFill/>
          <a:ln>
            <a:noFill/>
          </a:ln>
        </p:spPr>
      </p:pic>
      <p:sp>
        <p:nvSpPr>
          <p:cNvPr id="209" name="Google Shape;209;p14"/>
          <p:cNvSpPr txBox="1"/>
          <p:nvPr/>
        </p:nvSpPr>
        <p:spPr>
          <a:xfrm>
            <a:off x="2689913" y="5974925"/>
            <a:ext cx="5918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This tab displays various visualizations of the data within the tool.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5"/>
          <p:cNvSpPr txBox="1"/>
          <p:nvPr/>
        </p:nvSpPr>
        <p:spPr>
          <a:xfrm>
            <a:off x="0" y="406400"/>
            <a:ext cx="11298000" cy="692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900"/>
              <a:buFont typeface="Arial"/>
              <a:buNone/>
            </a:pPr>
            <a:r>
              <a:rPr b="0" i="0" lang="en-GB" sz="3900" u="none" cap="none" strike="noStrike">
                <a:solidFill>
                  <a:schemeClr val="dk1"/>
                </a:solidFill>
                <a:latin typeface="Calibri"/>
                <a:ea typeface="Calibri"/>
                <a:cs typeface="Calibri"/>
                <a:sym typeface="Calibri"/>
              </a:rPr>
              <a:t>DECISION SUPPORT TOOL - Patient Profile</a:t>
            </a:r>
            <a:endParaRPr b="0" i="0" sz="3900" u="none" cap="none" strike="noStrike">
              <a:solidFill>
                <a:schemeClr val="dk1"/>
              </a:solidFill>
              <a:latin typeface="Calibri"/>
              <a:ea typeface="Calibri"/>
              <a:cs typeface="Calibri"/>
              <a:sym typeface="Calibri"/>
            </a:endParaRPr>
          </a:p>
        </p:txBody>
      </p:sp>
      <p:pic>
        <p:nvPicPr>
          <p:cNvPr id="216" name="Google Shape;216;p15"/>
          <p:cNvPicPr preferRelativeResize="0"/>
          <p:nvPr/>
        </p:nvPicPr>
        <p:blipFill rotWithShape="1">
          <a:blip r:embed="rId3">
            <a:alphaModFix/>
          </a:blip>
          <a:srcRect b="0" l="0" r="0" t="0"/>
          <a:stretch/>
        </p:blipFill>
        <p:spPr>
          <a:xfrm>
            <a:off x="1388663" y="1410850"/>
            <a:ext cx="8520600" cy="4267501"/>
          </a:xfrm>
          <a:prstGeom prst="rect">
            <a:avLst/>
          </a:prstGeom>
          <a:noFill/>
          <a:ln>
            <a:noFill/>
          </a:ln>
        </p:spPr>
      </p:pic>
      <p:sp>
        <p:nvSpPr>
          <p:cNvPr id="217" name="Google Shape;217;p15"/>
          <p:cNvSpPr txBox="1"/>
          <p:nvPr/>
        </p:nvSpPr>
        <p:spPr>
          <a:xfrm>
            <a:off x="3193160" y="5913350"/>
            <a:ext cx="4911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This tab displays and data on a specific selected patient</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6"/>
          <p:cNvSpPr txBox="1"/>
          <p:nvPr/>
        </p:nvSpPr>
        <p:spPr>
          <a:xfrm>
            <a:off x="0" y="406400"/>
            <a:ext cx="11298000" cy="692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900"/>
              <a:buFont typeface="Arial"/>
              <a:buNone/>
            </a:pPr>
            <a:r>
              <a:rPr b="0" i="0" lang="en-GB" sz="3900" u="none" cap="none" strike="noStrike">
                <a:solidFill>
                  <a:schemeClr val="dk1"/>
                </a:solidFill>
                <a:latin typeface="Calibri"/>
                <a:ea typeface="Calibri"/>
                <a:cs typeface="Calibri"/>
                <a:sym typeface="Calibri"/>
              </a:rPr>
              <a:t>DECISION SUPPORT TOOL - Survival Analysis</a:t>
            </a:r>
            <a:endParaRPr b="0" i="0" sz="3900" u="none" cap="none" strike="noStrike">
              <a:solidFill>
                <a:schemeClr val="dk1"/>
              </a:solidFill>
              <a:latin typeface="Calibri"/>
              <a:ea typeface="Calibri"/>
              <a:cs typeface="Calibri"/>
              <a:sym typeface="Calibri"/>
            </a:endParaRPr>
          </a:p>
        </p:txBody>
      </p:sp>
      <p:pic>
        <p:nvPicPr>
          <p:cNvPr id="224" name="Google Shape;224;p16"/>
          <p:cNvPicPr preferRelativeResize="0"/>
          <p:nvPr/>
        </p:nvPicPr>
        <p:blipFill rotWithShape="1">
          <a:blip r:embed="rId3">
            <a:alphaModFix/>
          </a:blip>
          <a:srcRect b="0" l="0" r="0" t="0"/>
          <a:stretch/>
        </p:blipFill>
        <p:spPr>
          <a:xfrm>
            <a:off x="1317363" y="1305550"/>
            <a:ext cx="8663199" cy="4439699"/>
          </a:xfrm>
          <a:prstGeom prst="rect">
            <a:avLst/>
          </a:prstGeom>
          <a:noFill/>
          <a:ln>
            <a:noFill/>
          </a:ln>
        </p:spPr>
      </p:pic>
      <p:sp>
        <p:nvSpPr>
          <p:cNvPr id="225" name="Google Shape;225;p16"/>
          <p:cNvSpPr txBox="1"/>
          <p:nvPr/>
        </p:nvSpPr>
        <p:spPr>
          <a:xfrm>
            <a:off x="2549063" y="6129050"/>
            <a:ext cx="6199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This tab display a Kaplan-Meier curve and number at patients risk table.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7"/>
          <p:cNvSpPr txBox="1"/>
          <p:nvPr/>
        </p:nvSpPr>
        <p:spPr>
          <a:xfrm>
            <a:off x="0" y="406400"/>
            <a:ext cx="11298000" cy="692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900"/>
              <a:buFont typeface="Arial"/>
              <a:buNone/>
            </a:pPr>
            <a:r>
              <a:rPr b="0" i="0" lang="en-GB" sz="3900" u="none" cap="none" strike="noStrike">
                <a:solidFill>
                  <a:schemeClr val="dk1"/>
                </a:solidFill>
                <a:latin typeface="Calibri"/>
                <a:ea typeface="Calibri"/>
                <a:cs typeface="Calibri"/>
                <a:sym typeface="Calibri"/>
              </a:rPr>
              <a:t>DECISION SUPPORT TOOL - Machine Learning Classifier</a:t>
            </a:r>
            <a:endParaRPr b="0" i="0" sz="3900" u="none" cap="none" strike="noStrike">
              <a:solidFill>
                <a:schemeClr val="dk1"/>
              </a:solidFill>
              <a:latin typeface="Calibri"/>
              <a:ea typeface="Calibri"/>
              <a:cs typeface="Calibri"/>
              <a:sym typeface="Calibri"/>
            </a:endParaRPr>
          </a:p>
        </p:txBody>
      </p:sp>
      <p:pic>
        <p:nvPicPr>
          <p:cNvPr id="232" name="Google Shape;232;p17"/>
          <p:cNvPicPr preferRelativeResize="0"/>
          <p:nvPr/>
        </p:nvPicPr>
        <p:blipFill rotWithShape="1">
          <a:blip r:embed="rId3">
            <a:alphaModFix/>
          </a:blip>
          <a:srcRect b="0" l="0" r="0" t="0"/>
          <a:stretch/>
        </p:blipFill>
        <p:spPr>
          <a:xfrm>
            <a:off x="1443325" y="1269275"/>
            <a:ext cx="8411250" cy="4319450"/>
          </a:xfrm>
          <a:prstGeom prst="rect">
            <a:avLst/>
          </a:prstGeom>
          <a:noFill/>
          <a:ln>
            <a:noFill/>
          </a:ln>
        </p:spPr>
      </p:pic>
      <p:sp>
        <p:nvSpPr>
          <p:cNvPr id="233" name="Google Shape;233;p17"/>
          <p:cNvSpPr txBox="1"/>
          <p:nvPr/>
        </p:nvSpPr>
        <p:spPr>
          <a:xfrm>
            <a:off x="1849488" y="5959175"/>
            <a:ext cx="8493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This tab displays a Survival and Recurrence classifier based on entered patient characteristics.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3cb5a90967_0_14"/>
          <p:cNvSpPr txBox="1"/>
          <p:nvPr>
            <p:ph type="title"/>
          </p:nvPr>
        </p:nvSpPr>
        <p:spPr>
          <a:xfrm>
            <a:off x="1261875" y="365755"/>
            <a:ext cx="9692700" cy="6252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SzPct val="45454"/>
              <a:buNone/>
            </a:pPr>
            <a:r>
              <a:rPr lang="en-GB"/>
              <a:t>Machine Learning Classifier</a:t>
            </a:r>
            <a:endParaRPr/>
          </a:p>
        </p:txBody>
      </p:sp>
      <p:sp>
        <p:nvSpPr>
          <p:cNvPr id="240" name="Google Shape;240;g23cb5a90967_0_14"/>
          <p:cNvSpPr txBox="1"/>
          <p:nvPr>
            <p:ph idx="1" type="body"/>
          </p:nvPr>
        </p:nvSpPr>
        <p:spPr>
          <a:xfrm>
            <a:off x="1261875" y="1245625"/>
            <a:ext cx="8595300" cy="493440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1400"/>
              </a:spcBef>
              <a:spcAft>
                <a:spcPts val="0"/>
              </a:spcAft>
              <a:buSzPts val="1440"/>
              <a:buNone/>
            </a:pPr>
            <a:r>
              <a:rPr lang="en-GB" sz="2000"/>
              <a:t>2 Classifiers were generated</a:t>
            </a:r>
            <a:endParaRPr sz="2000"/>
          </a:p>
          <a:p>
            <a:pPr indent="-320040" lvl="0" marL="457200" rtl="0" algn="l">
              <a:lnSpc>
                <a:spcPct val="95000"/>
              </a:lnSpc>
              <a:spcBef>
                <a:spcPts val="1400"/>
              </a:spcBef>
              <a:spcAft>
                <a:spcPts val="0"/>
              </a:spcAft>
              <a:buSzPts val="1440"/>
              <a:buChar char="•"/>
            </a:pPr>
            <a:r>
              <a:rPr lang="en-GB"/>
              <a:t>Alive or Dead</a:t>
            </a:r>
            <a:endParaRPr/>
          </a:p>
          <a:p>
            <a:pPr indent="-320040" lvl="0" marL="457200" rtl="0" algn="l">
              <a:lnSpc>
                <a:spcPct val="95000"/>
              </a:lnSpc>
              <a:spcBef>
                <a:spcPts val="0"/>
              </a:spcBef>
              <a:spcAft>
                <a:spcPts val="0"/>
              </a:spcAft>
              <a:buSzPts val="1440"/>
              <a:buChar char="•"/>
            </a:pPr>
            <a:r>
              <a:rPr lang="en-GB"/>
              <a:t>Response or Recurrence</a:t>
            </a:r>
            <a:endParaRPr/>
          </a:p>
          <a:p>
            <a:pPr indent="0" lvl="0" marL="0" rtl="0" algn="l">
              <a:lnSpc>
                <a:spcPct val="95000"/>
              </a:lnSpc>
              <a:spcBef>
                <a:spcPts val="1400"/>
              </a:spcBef>
              <a:spcAft>
                <a:spcPts val="0"/>
              </a:spcAft>
              <a:buSzPts val="1440"/>
              <a:buNone/>
            </a:pPr>
            <a:r>
              <a:t/>
            </a:r>
            <a:endParaRPr/>
          </a:p>
          <a:p>
            <a:pPr indent="0" lvl="0" marL="0" rtl="0" algn="l">
              <a:lnSpc>
                <a:spcPct val="95000"/>
              </a:lnSpc>
              <a:spcBef>
                <a:spcPts val="1400"/>
              </a:spcBef>
              <a:spcAft>
                <a:spcPts val="0"/>
              </a:spcAft>
              <a:buSzPts val="1440"/>
              <a:buNone/>
            </a:pPr>
            <a:r>
              <a:rPr lang="en-GB"/>
              <a:t>Models Tested:</a:t>
            </a:r>
            <a:endParaRPr/>
          </a:p>
          <a:p>
            <a:pPr indent="-320040" lvl="0" marL="457200" rtl="0" algn="l">
              <a:lnSpc>
                <a:spcPct val="95000"/>
              </a:lnSpc>
              <a:spcBef>
                <a:spcPts val="1400"/>
              </a:spcBef>
              <a:spcAft>
                <a:spcPts val="0"/>
              </a:spcAft>
              <a:buSzPts val="1440"/>
              <a:buChar char="•"/>
            </a:pPr>
            <a:r>
              <a:rPr lang="en-GB"/>
              <a:t>Logistic Regression</a:t>
            </a:r>
            <a:endParaRPr/>
          </a:p>
          <a:p>
            <a:pPr indent="-320040" lvl="0" marL="457200" rtl="0" algn="l">
              <a:lnSpc>
                <a:spcPct val="95000"/>
              </a:lnSpc>
              <a:spcBef>
                <a:spcPts val="0"/>
              </a:spcBef>
              <a:spcAft>
                <a:spcPts val="0"/>
              </a:spcAft>
              <a:buSzPts val="1440"/>
              <a:buChar char="•"/>
            </a:pPr>
            <a:r>
              <a:rPr lang="en-GB"/>
              <a:t>Decision Tree</a:t>
            </a:r>
            <a:endParaRPr/>
          </a:p>
          <a:p>
            <a:pPr indent="-320040" lvl="0" marL="457200" rtl="0" algn="l">
              <a:lnSpc>
                <a:spcPct val="95000"/>
              </a:lnSpc>
              <a:spcBef>
                <a:spcPts val="0"/>
              </a:spcBef>
              <a:spcAft>
                <a:spcPts val="0"/>
              </a:spcAft>
              <a:buSzPts val="1440"/>
              <a:buChar char="•"/>
            </a:pPr>
            <a:r>
              <a:rPr lang="en-GB"/>
              <a:t>Random Forest</a:t>
            </a:r>
            <a:endParaRPr/>
          </a:p>
          <a:p>
            <a:pPr indent="-320040" lvl="0" marL="457200" rtl="0" algn="l">
              <a:lnSpc>
                <a:spcPct val="95000"/>
              </a:lnSpc>
              <a:spcBef>
                <a:spcPts val="0"/>
              </a:spcBef>
              <a:spcAft>
                <a:spcPts val="0"/>
              </a:spcAft>
              <a:buSzPts val="1440"/>
              <a:buChar char="•"/>
            </a:pPr>
            <a:r>
              <a:rPr lang="en-GB"/>
              <a:t>Gradient Boosting</a:t>
            </a:r>
            <a:endParaRPr/>
          </a:p>
          <a:p>
            <a:pPr indent="-320040" lvl="0" marL="457200" rtl="0" algn="l">
              <a:lnSpc>
                <a:spcPct val="95000"/>
              </a:lnSpc>
              <a:spcBef>
                <a:spcPts val="0"/>
              </a:spcBef>
              <a:spcAft>
                <a:spcPts val="0"/>
              </a:spcAft>
              <a:buSzPts val="1440"/>
              <a:buChar char="•"/>
            </a:pPr>
            <a:r>
              <a:rPr lang="en-GB"/>
              <a:t>Support Vector Machine</a:t>
            </a:r>
            <a:endParaRPr/>
          </a:p>
          <a:p>
            <a:pPr indent="-320040" lvl="0" marL="457200" rtl="0" algn="l">
              <a:lnSpc>
                <a:spcPct val="95000"/>
              </a:lnSpc>
              <a:spcBef>
                <a:spcPts val="0"/>
              </a:spcBef>
              <a:spcAft>
                <a:spcPts val="0"/>
              </a:spcAft>
              <a:buSzPts val="1440"/>
              <a:buChar char="•"/>
            </a:pPr>
            <a:r>
              <a:rPr lang="en-GB"/>
              <a:t>K-Nearest Neighbours</a:t>
            </a:r>
            <a:endParaRPr/>
          </a:p>
          <a:p>
            <a:pPr indent="-320040" lvl="0" marL="457200" rtl="0" algn="l">
              <a:lnSpc>
                <a:spcPct val="95000"/>
              </a:lnSpc>
              <a:spcBef>
                <a:spcPts val="0"/>
              </a:spcBef>
              <a:spcAft>
                <a:spcPts val="0"/>
              </a:spcAft>
              <a:buSzPts val="1440"/>
              <a:buChar char="•"/>
            </a:pPr>
            <a:r>
              <a:rPr lang="en-GB"/>
              <a:t>Navie Bayes</a:t>
            </a:r>
            <a:endParaRPr/>
          </a:p>
          <a:p>
            <a:pPr indent="-320040" lvl="0" marL="457200" rtl="0" algn="l">
              <a:lnSpc>
                <a:spcPct val="95000"/>
              </a:lnSpc>
              <a:spcBef>
                <a:spcPts val="0"/>
              </a:spcBef>
              <a:spcAft>
                <a:spcPts val="0"/>
              </a:spcAft>
              <a:buSzPts val="1440"/>
              <a:buChar char="•"/>
            </a:pPr>
            <a:r>
              <a:rPr lang="en-GB"/>
              <a:t>XGBoost Classifier</a:t>
            </a:r>
            <a:endParaRPr/>
          </a:p>
          <a:p>
            <a:pPr indent="-320040" lvl="0" marL="457200" rtl="0" algn="l">
              <a:lnSpc>
                <a:spcPct val="95000"/>
              </a:lnSpc>
              <a:spcBef>
                <a:spcPts val="0"/>
              </a:spcBef>
              <a:spcAft>
                <a:spcPts val="0"/>
              </a:spcAft>
              <a:buSzPts val="1440"/>
              <a:buChar char="•"/>
            </a:pPr>
            <a:r>
              <a:rPr lang="en-GB"/>
              <a:t>Bagging Classifier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3cb5a90967_0_20"/>
          <p:cNvSpPr txBox="1"/>
          <p:nvPr>
            <p:ph type="title"/>
          </p:nvPr>
        </p:nvSpPr>
        <p:spPr>
          <a:xfrm>
            <a:off x="1249650" y="290176"/>
            <a:ext cx="9692700" cy="70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990"/>
              <a:buNone/>
            </a:pPr>
            <a:r>
              <a:rPr lang="en-GB" sz="3600"/>
              <a:t>Alive or Dead Classifier Accuracies and F1 Scores</a:t>
            </a:r>
            <a:endParaRPr sz="3600"/>
          </a:p>
        </p:txBody>
      </p:sp>
      <p:pic>
        <p:nvPicPr>
          <p:cNvPr id="247" name="Google Shape;247;g23cb5a90967_0_20"/>
          <p:cNvPicPr preferRelativeResize="0"/>
          <p:nvPr/>
        </p:nvPicPr>
        <p:blipFill rotWithShape="1">
          <a:blip r:embed="rId3">
            <a:alphaModFix/>
          </a:blip>
          <a:srcRect b="0" l="0" r="0" t="0"/>
          <a:stretch/>
        </p:blipFill>
        <p:spPr>
          <a:xfrm>
            <a:off x="109925" y="2013900"/>
            <a:ext cx="6500349" cy="3574112"/>
          </a:xfrm>
          <a:prstGeom prst="rect">
            <a:avLst/>
          </a:prstGeom>
          <a:noFill/>
          <a:ln>
            <a:noFill/>
          </a:ln>
        </p:spPr>
      </p:pic>
      <p:sp>
        <p:nvSpPr>
          <p:cNvPr id="248" name="Google Shape;248;g23cb5a90967_0_20"/>
          <p:cNvSpPr txBox="1"/>
          <p:nvPr/>
        </p:nvSpPr>
        <p:spPr>
          <a:xfrm>
            <a:off x="6610275" y="2669650"/>
            <a:ext cx="48198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alibri"/>
                <a:ea typeface="Calibri"/>
                <a:cs typeface="Calibri"/>
                <a:sym typeface="Calibri"/>
              </a:rPr>
              <a:t>Bagging Classifier: Accuracy = 0.53, F1 Score = 0.54</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alibri"/>
                <a:ea typeface="Calibri"/>
                <a:cs typeface="Calibri"/>
                <a:sym typeface="Calibri"/>
              </a:rPr>
              <a:t>XGBoost Classifier: Accuracy = 0.58, F1 Score = 0.59</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alibri"/>
                <a:ea typeface="Calibri"/>
                <a:cs typeface="Calibri"/>
                <a:sym typeface="Calibri"/>
              </a:rPr>
              <a:t>Naive Bayes: Accuracy = 0.42, F1 Score = 0.33</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alibri"/>
                <a:ea typeface="Calibri"/>
                <a:cs typeface="Calibri"/>
                <a:sym typeface="Calibri"/>
              </a:rPr>
              <a:t>K-Nearest Neighbors: Accuracy = 0.56, F1 Score = 0.55</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alibri"/>
                <a:ea typeface="Calibri"/>
                <a:cs typeface="Calibri"/>
                <a:sym typeface="Calibri"/>
              </a:rPr>
              <a:t>Support Vector Machine: Accuracy = 0.63, F1 Score = 0.54</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alibri"/>
                <a:ea typeface="Calibri"/>
                <a:cs typeface="Calibri"/>
                <a:sym typeface="Calibri"/>
              </a:rPr>
              <a:t>Gradient Boosting: Accuracy = 0.65, F1 Score = 0.64</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alibri"/>
                <a:ea typeface="Calibri"/>
                <a:cs typeface="Calibri"/>
                <a:sym typeface="Calibri"/>
              </a:rPr>
              <a:t>Random Forest: Accuracy = 0.56, F1 Score = 0.55</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GB" sz="1500" u="none" cap="none" strike="noStrike">
                <a:solidFill>
                  <a:schemeClr val="dk1"/>
                </a:solidFill>
                <a:highlight>
                  <a:srgbClr val="FFFF00"/>
                </a:highlight>
                <a:latin typeface="Calibri"/>
                <a:ea typeface="Calibri"/>
                <a:cs typeface="Calibri"/>
                <a:sym typeface="Calibri"/>
              </a:rPr>
              <a:t>Decision Tree: Accuracy = 0.72, F1 Score = 0.72</a:t>
            </a:r>
            <a:endParaRPr b="0" i="0" sz="1500" u="none" cap="none" strike="noStrike">
              <a:solidFill>
                <a:schemeClr val="dk1"/>
              </a:solidFill>
              <a:highlight>
                <a:srgbClr val="FFFF00"/>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Calibri"/>
                <a:ea typeface="Calibri"/>
                <a:cs typeface="Calibri"/>
                <a:sym typeface="Calibri"/>
              </a:rPr>
              <a:t>Logistic Regression: Accuracy = 0.53, F1 Score = 0.52</a:t>
            </a:r>
            <a:endParaRPr b="0" i="0" sz="15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txBox="1"/>
          <p:nvPr/>
        </p:nvSpPr>
        <p:spPr>
          <a:xfrm>
            <a:off x="0" y="406400"/>
            <a:ext cx="1129792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HEAD &amp; NECK CANCER (HNC)</a:t>
            </a:r>
            <a:endParaRPr b="0" i="0" sz="4400" u="none" cap="none" strike="noStrike">
              <a:solidFill>
                <a:schemeClr val="dk1"/>
              </a:solidFill>
              <a:latin typeface="Calibri"/>
              <a:ea typeface="Calibri"/>
              <a:cs typeface="Calibri"/>
              <a:sym typeface="Calibri"/>
            </a:endParaRPr>
          </a:p>
        </p:txBody>
      </p:sp>
      <p:sp>
        <p:nvSpPr>
          <p:cNvPr id="115" name="Google Shape;115;p2"/>
          <p:cNvSpPr txBox="1"/>
          <p:nvPr/>
        </p:nvSpPr>
        <p:spPr>
          <a:xfrm>
            <a:off x="894080" y="1553693"/>
            <a:ext cx="8138160" cy="353943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7</a:t>
            </a:r>
            <a:r>
              <a:rPr b="0" baseline="30000" i="0" lang="en-GB" sz="2000" u="none" cap="none" strike="noStrike">
                <a:solidFill>
                  <a:schemeClr val="dk1"/>
                </a:solidFill>
                <a:latin typeface="Calibri"/>
                <a:ea typeface="Calibri"/>
                <a:cs typeface="Calibri"/>
                <a:sym typeface="Calibri"/>
              </a:rPr>
              <a:t>th</a:t>
            </a:r>
            <a:r>
              <a:rPr b="0" i="0" lang="en-GB" sz="2000" u="none" cap="none" strike="noStrike">
                <a:solidFill>
                  <a:schemeClr val="dk1"/>
                </a:solidFill>
                <a:latin typeface="Calibri"/>
                <a:ea typeface="Calibri"/>
                <a:cs typeface="Calibri"/>
                <a:sym typeface="Calibri"/>
              </a:rPr>
              <a:t> most common cancer worldwide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Increasing incidence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90% squamous cell carcinoma</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Varying survival rates</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Courier New"/>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Prevalence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2-3x more likely in men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40 years of 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Key risk factors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Smoking &amp; alcohol consumption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HPV16 subtype infection</a:t>
            </a:r>
            <a:endParaRPr b="0" i="0" sz="1400" u="none" cap="none" strike="noStrike">
              <a:solidFill>
                <a:srgbClr val="000000"/>
              </a:solidFill>
              <a:latin typeface="Arial"/>
              <a:ea typeface="Arial"/>
              <a:cs typeface="Arial"/>
              <a:sym typeface="Arial"/>
            </a:endParaRPr>
          </a:p>
        </p:txBody>
      </p:sp>
      <p:pic>
        <p:nvPicPr>
          <p:cNvPr id="116" name="Google Shape;116;p2"/>
          <p:cNvPicPr preferRelativeResize="0"/>
          <p:nvPr/>
        </p:nvPicPr>
        <p:blipFill rotWithShape="1">
          <a:blip r:embed="rId3">
            <a:alphaModFix/>
          </a:blip>
          <a:srcRect b="27250" l="11347" r="9579" t="5927"/>
          <a:stretch/>
        </p:blipFill>
        <p:spPr>
          <a:xfrm>
            <a:off x="7764932" y="1816768"/>
            <a:ext cx="3532988" cy="32244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23cb5a90967_0_49"/>
          <p:cNvPicPr preferRelativeResize="0"/>
          <p:nvPr/>
        </p:nvPicPr>
        <p:blipFill rotWithShape="1">
          <a:blip r:embed="rId3">
            <a:alphaModFix/>
          </a:blip>
          <a:srcRect b="0" l="0" r="0" t="0"/>
          <a:stretch/>
        </p:blipFill>
        <p:spPr>
          <a:xfrm>
            <a:off x="2105750" y="1118250"/>
            <a:ext cx="6952174" cy="5527449"/>
          </a:xfrm>
          <a:prstGeom prst="rect">
            <a:avLst/>
          </a:prstGeom>
          <a:noFill/>
          <a:ln>
            <a:noFill/>
          </a:ln>
        </p:spPr>
      </p:pic>
      <p:sp>
        <p:nvSpPr>
          <p:cNvPr id="255" name="Google Shape;255;g23cb5a90967_0_49"/>
          <p:cNvSpPr txBox="1"/>
          <p:nvPr>
            <p:ph type="title"/>
          </p:nvPr>
        </p:nvSpPr>
        <p:spPr>
          <a:xfrm>
            <a:off x="3315025" y="184000"/>
            <a:ext cx="5742900" cy="70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990"/>
              <a:buNone/>
            </a:pPr>
            <a:r>
              <a:rPr lang="en-GB" sz="3600"/>
              <a:t>Alive or Dead Decision Tree</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3cb5a90967_0_26"/>
          <p:cNvSpPr txBox="1"/>
          <p:nvPr/>
        </p:nvSpPr>
        <p:spPr>
          <a:xfrm>
            <a:off x="113250" y="212325"/>
            <a:ext cx="111894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n-GB" sz="3600" u="none" cap="none" strike="noStrike">
                <a:solidFill>
                  <a:schemeClr val="dk1"/>
                </a:solidFill>
                <a:latin typeface="Calibri"/>
                <a:ea typeface="Calibri"/>
                <a:cs typeface="Calibri"/>
                <a:sym typeface="Calibri"/>
              </a:rPr>
              <a:t>Response or Recurrence Classifier Accuracies and F1 Scores</a:t>
            </a:r>
            <a:endParaRPr b="0" i="0" sz="3600" u="none" cap="none" strike="noStrike">
              <a:solidFill>
                <a:schemeClr val="dk1"/>
              </a:solidFill>
              <a:latin typeface="Calibri"/>
              <a:ea typeface="Calibri"/>
              <a:cs typeface="Calibri"/>
              <a:sym typeface="Calibri"/>
            </a:endParaRPr>
          </a:p>
        </p:txBody>
      </p:sp>
      <p:pic>
        <p:nvPicPr>
          <p:cNvPr descr="Chart, bar chart&#10;&#10;Description automatically generated" id="262" name="Google Shape;262;g23cb5a90967_0_26"/>
          <p:cNvPicPr preferRelativeResize="0"/>
          <p:nvPr/>
        </p:nvPicPr>
        <p:blipFill rotWithShape="1">
          <a:blip r:embed="rId3">
            <a:alphaModFix/>
          </a:blip>
          <a:srcRect b="0" l="0" r="0" t="0"/>
          <a:stretch/>
        </p:blipFill>
        <p:spPr>
          <a:xfrm>
            <a:off x="0" y="1727550"/>
            <a:ext cx="6662226" cy="3806975"/>
          </a:xfrm>
          <a:prstGeom prst="rect">
            <a:avLst/>
          </a:prstGeom>
          <a:noFill/>
          <a:ln>
            <a:noFill/>
          </a:ln>
        </p:spPr>
      </p:pic>
      <p:sp>
        <p:nvSpPr>
          <p:cNvPr id="263" name="Google Shape;263;g23cb5a90967_0_26"/>
          <p:cNvSpPr txBox="1"/>
          <p:nvPr/>
        </p:nvSpPr>
        <p:spPr>
          <a:xfrm>
            <a:off x="6518325" y="2366988"/>
            <a:ext cx="50391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Bagging Classifier: Accuracy = 0.68, F1 Score = 0.64</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XGBoost Classifier: Accuracy = 0.71, F1 Score = 0.67</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Naive Bayes: Accuracy = 0.28, F1 Score = 0.17</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K-Nearest Neighbors: Accuracy = 0.71, F1 Score = 0.69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Support Vector Machine: Accuracy = 0.72, F1 Score = 0.65</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Gradient Boosting: Accuracy = 0.77, F1 Score = 0.74</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Random Forest: Accuracy = 0.65, F1 Score = 0.60</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GB" sz="1400" u="none" cap="none" strike="noStrike">
                <a:solidFill>
                  <a:schemeClr val="dk1"/>
                </a:solidFill>
                <a:latin typeface="Arial"/>
                <a:ea typeface="Arial"/>
                <a:cs typeface="Arial"/>
                <a:sym typeface="Arial"/>
              </a:rPr>
              <a:t>Decision Tree: Accuracy = 0.66, F1 Score = 0.67</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highlight>
                  <a:srgbClr val="FFFF00"/>
                </a:highlight>
                <a:latin typeface="Arial"/>
                <a:ea typeface="Arial"/>
                <a:cs typeface="Arial"/>
                <a:sym typeface="Arial"/>
              </a:rPr>
              <a:t>Logistic Regression: Accuracy = 0.80, F1 Score = 0.79</a:t>
            </a:r>
            <a:endParaRPr b="0" i="0" sz="1400" u="none" cap="none" strike="noStrike">
              <a:solidFill>
                <a:srgbClr val="000000"/>
              </a:solidFill>
              <a:highlight>
                <a:srgbClr val="FFFF00"/>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8"/>
          <p:cNvSpPr txBox="1"/>
          <p:nvPr/>
        </p:nvSpPr>
        <p:spPr>
          <a:xfrm>
            <a:off x="0" y="406400"/>
            <a:ext cx="1129792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LIMITATIONS &amp; FUTURE APPLICATIONS</a:t>
            </a:r>
            <a:endParaRPr b="0" i="0" sz="4400" u="none" cap="none" strike="noStrike">
              <a:solidFill>
                <a:schemeClr val="dk1"/>
              </a:solidFill>
              <a:latin typeface="Calibri"/>
              <a:ea typeface="Calibri"/>
              <a:cs typeface="Calibri"/>
              <a:sym typeface="Calibri"/>
            </a:endParaRPr>
          </a:p>
        </p:txBody>
      </p:sp>
      <p:sp>
        <p:nvSpPr>
          <p:cNvPr id="270" name="Google Shape;270;p18"/>
          <p:cNvSpPr txBox="1"/>
          <p:nvPr/>
        </p:nvSpPr>
        <p:spPr>
          <a:xfrm>
            <a:off x="721551" y="1547713"/>
            <a:ext cx="4126494" cy="232371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Larger &amp; more diverse dataset</a:t>
            </a:r>
            <a:endParaRPr b="0" i="0" sz="1400" u="none" cap="none" strike="noStrike">
              <a:solidFill>
                <a:srgbClr val="000000"/>
              </a:solidFill>
              <a:latin typeface="Arial"/>
              <a:ea typeface="Arial"/>
              <a:cs typeface="Arial"/>
              <a:sym typeface="Arial"/>
            </a:endParaRPr>
          </a:p>
          <a:p>
            <a:pPr indent="-247650" lvl="0" marL="342900" marR="0" rtl="0" algn="l">
              <a:lnSpc>
                <a:spcPct val="100000"/>
              </a:lnSpc>
              <a:spcBef>
                <a:spcPts val="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Include: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HPV subtypes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Genetic &amp; epigenetic data</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Image analysis results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Family history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Additional treatment options</a:t>
            </a:r>
            <a:endParaRPr b="0" i="0" sz="1400" u="none" cap="none" strike="noStrike">
              <a:solidFill>
                <a:srgbClr val="000000"/>
              </a:solidFill>
              <a:latin typeface="Arial"/>
              <a:ea typeface="Arial"/>
              <a:cs typeface="Arial"/>
              <a:sym typeface="Arial"/>
            </a:endParaRPr>
          </a:p>
        </p:txBody>
      </p:sp>
      <p:sp>
        <p:nvSpPr>
          <p:cNvPr id="271" name="Google Shape;271;p18"/>
          <p:cNvSpPr txBox="1"/>
          <p:nvPr/>
        </p:nvSpPr>
        <p:spPr>
          <a:xfrm>
            <a:off x="6255756" y="1547713"/>
            <a:ext cx="4126494" cy="193899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Different cancers</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Online Q&amp;A support tool</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Links to other patient-centric websites &amp; available clinical trials</a:t>
            </a:r>
            <a:endParaRPr b="0" i="0" sz="1400" u="none" cap="none" strike="noStrike">
              <a:solidFill>
                <a:srgbClr val="000000"/>
              </a:solidFill>
              <a:latin typeface="Arial"/>
              <a:ea typeface="Arial"/>
              <a:cs typeface="Arial"/>
              <a:sym typeface="Arial"/>
            </a:endParaRPr>
          </a:p>
        </p:txBody>
      </p:sp>
      <p:pic>
        <p:nvPicPr>
          <p:cNvPr id="272" name="Google Shape;272;p18"/>
          <p:cNvPicPr preferRelativeResize="0"/>
          <p:nvPr/>
        </p:nvPicPr>
        <p:blipFill rotWithShape="1">
          <a:blip r:embed="rId3">
            <a:alphaModFix/>
          </a:blip>
          <a:srcRect b="0" l="0" r="0" t="0"/>
          <a:stretch/>
        </p:blipFill>
        <p:spPr>
          <a:xfrm>
            <a:off x="1031299" y="4243298"/>
            <a:ext cx="3506998" cy="2337998"/>
          </a:xfrm>
          <a:prstGeom prst="rect">
            <a:avLst/>
          </a:prstGeom>
          <a:noFill/>
          <a:ln>
            <a:noFill/>
          </a:ln>
        </p:spPr>
      </p:pic>
      <p:pic>
        <p:nvPicPr>
          <p:cNvPr id="273" name="Google Shape;273;p18"/>
          <p:cNvPicPr preferRelativeResize="0"/>
          <p:nvPr/>
        </p:nvPicPr>
        <p:blipFill rotWithShape="1">
          <a:blip r:embed="rId4">
            <a:alphaModFix/>
          </a:blip>
          <a:srcRect b="0" l="0" r="0" t="0"/>
          <a:stretch/>
        </p:blipFill>
        <p:spPr>
          <a:xfrm>
            <a:off x="6096000" y="3810099"/>
            <a:ext cx="4286250" cy="3000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9"/>
          <p:cNvSpPr txBox="1"/>
          <p:nvPr>
            <p:ph type="ctr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7200"/>
              <a:buFont typeface="Calibri"/>
              <a:buNone/>
            </a:pPr>
            <a:r>
              <a:rPr lang="en-GB"/>
              <a:t>Thank you</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0"/>
          <p:cNvSpPr txBox="1"/>
          <p:nvPr/>
        </p:nvSpPr>
        <p:spPr>
          <a:xfrm>
            <a:off x="252796" y="1371418"/>
            <a:ext cx="10792327" cy="263944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en-GB" sz="1600" u="sng" cap="none" strike="noStrike">
                <a:solidFill>
                  <a:schemeClr val="dk1"/>
                </a:solidFill>
                <a:latin typeface="Calibri"/>
                <a:ea typeface="Calibri"/>
                <a:cs typeface="Calibri"/>
                <a:sym typeface="Calibri"/>
                <a:hlinkClick r:id="rId3">
                  <a:extLst>
                    <a:ext uri="{A12FA001-AC4F-418D-AE19-62706E023703}">
                      <ahyp:hlinkClr val="tx"/>
                    </a:ext>
                  </a:extLst>
                </a:hlinkClick>
              </a:rPr>
              <a:t>https://www.thehumancapitalhub.com/articles/paternalistic-leaders-everything-you-need-to-know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GB" sz="16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https://www.neurologybytes.com/migraine/empowering-patients-for-shared-decision-making-in-managing-their-migraine/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GB" sz="1600" u="sng" cap="none" strike="noStrike">
                <a:solidFill>
                  <a:schemeClr val="dk1"/>
                </a:solidFill>
                <a:latin typeface="Calibri"/>
                <a:ea typeface="Calibri"/>
                <a:cs typeface="Calibri"/>
                <a:sym typeface="Calibri"/>
                <a:hlinkClick r:id="rId5">
                  <a:extLst>
                    <a:ext uri="{A12FA001-AC4F-418D-AE19-62706E023703}">
                      <ahyp:hlinkClr val="tx"/>
                    </a:ext>
                  </a:extLst>
                </a:hlinkClick>
              </a:rPr>
              <a:t>https://www.istockphoto.com/illustrations/decisions</a:t>
            </a:r>
            <a:endParaRPr b="0" i="0" sz="16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en-GB" sz="1600" u="sng" cap="none" strike="noStrike">
                <a:solidFill>
                  <a:schemeClr val="dk1"/>
                </a:solidFill>
                <a:latin typeface="Calibri"/>
                <a:ea typeface="Calibri"/>
                <a:cs typeface="Calibri"/>
                <a:sym typeface="Calibri"/>
                <a:hlinkClick r:id="rId6">
                  <a:extLst>
                    <a:ext uri="{A12FA001-AC4F-418D-AE19-62706E023703}">
                      <ahyp:hlinkClr val="tx"/>
                    </a:ext>
                  </a:extLst>
                </a:hlinkClick>
              </a:rPr>
              <a:t>https://www.vectorstock.com/royalty-free-vector/avoid-alcohol-and-smoking-health-care-themed-tip-vector-27422520</a:t>
            </a:r>
            <a:endParaRPr b="0" i="0" sz="16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en-GB" sz="1600" u="sng" cap="none" strike="noStrike">
                <a:solidFill>
                  <a:schemeClr val="dk1"/>
                </a:solidFill>
                <a:latin typeface="Calibri"/>
                <a:ea typeface="Calibri"/>
                <a:cs typeface="Calibri"/>
                <a:sym typeface="Calibri"/>
                <a:hlinkClick r:id="rId7">
                  <a:extLst>
                    <a:ext uri="{A12FA001-AC4F-418D-AE19-62706E023703}">
                      <ahyp:hlinkClr val="tx"/>
                    </a:ext>
                  </a:extLst>
                </a:hlinkClick>
              </a:rPr>
              <a:t>https://www.istockphoto.com/illustrations/diversity</a:t>
            </a:r>
            <a:endParaRPr b="0" i="0" sz="16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0" i="0" lang="en-GB" sz="1600" u="sng" cap="none" strike="noStrike">
                <a:solidFill>
                  <a:schemeClr val="dk1"/>
                </a:solidFill>
                <a:latin typeface="Calibri"/>
                <a:ea typeface="Calibri"/>
                <a:cs typeface="Calibri"/>
                <a:sym typeface="Calibri"/>
                <a:hlinkClick r:id="rId8">
                  <a:extLst>
                    <a:ext uri="{A12FA001-AC4F-418D-AE19-62706E023703}">
                      <ahyp:hlinkClr val="tx"/>
                    </a:ext>
                  </a:extLst>
                </a:hlinkClick>
              </a:rPr>
              <a:t>https://www.123rf.com/clipart-vector/questions_and_answers.html</a:t>
            </a:r>
            <a:r>
              <a:rPr b="0" i="0" lang="en-GB"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284" name="Google Shape;284;p20"/>
          <p:cNvSpPr txBox="1"/>
          <p:nvPr/>
        </p:nvSpPr>
        <p:spPr>
          <a:xfrm>
            <a:off x="0" y="406400"/>
            <a:ext cx="1129792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IMAGES</a:t>
            </a:r>
            <a:endParaRPr b="0" i="0" sz="44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3"/>
          <p:cNvSpPr txBox="1"/>
          <p:nvPr/>
        </p:nvSpPr>
        <p:spPr>
          <a:xfrm>
            <a:off x="0" y="406400"/>
            <a:ext cx="1129792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HNC AVAILABLE TREATMENTS</a:t>
            </a:r>
            <a:endParaRPr b="0" i="0" sz="4400" u="none" cap="none" strike="noStrike">
              <a:solidFill>
                <a:schemeClr val="dk1"/>
              </a:solidFill>
              <a:latin typeface="Calibri"/>
              <a:ea typeface="Calibri"/>
              <a:cs typeface="Calibri"/>
              <a:sym typeface="Calibri"/>
            </a:endParaRPr>
          </a:p>
        </p:txBody>
      </p:sp>
      <p:sp>
        <p:nvSpPr>
          <p:cNvPr id="123" name="Google Shape;123;p3"/>
          <p:cNvSpPr txBox="1"/>
          <p:nvPr/>
        </p:nvSpPr>
        <p:spPr>
          <a:xfrm>
            <a:off x="894080" y="1553693"/>
            <a:ext cx="8138160" cy="332398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Oncology treatment regimen options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Concurrent chemoradiation therapy (CCRT)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Chemoradiotherapy (CRT)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Oestrogen replacement therapy (ERT)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Combined modality treatment (CMT)</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Courier New"/>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Platinum-based chemotherapy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Courier New"/>
              <a:buChar char="­"/>
            </a:pPr>
            <a:r>
              <a:rPr b="0" i="0" lang="en-GB" sz="2000" u="none" cap="none" strike="noStrike">
                <a:solidFill>
                  <a:schemeClr val="dk1"/>
                </a:solidFill>
                <a:latin typeface="Calibri"/>
                <a:ea typeface="Calibri"/>
                <a:cs typeface="Calibri"/>
                <a:sym typeface="Calibri"/>
              </a:rPr>
              <a:t>Cisplatin &amp; carboplatin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Courier New"/>
              <a:buChar char="­"/>
            </a:pPr>
            <a:r>
              <a:rPr b="0" i="0" lang="en-GB" sz="2000" u="none" cap="none" strike="noStrike">
                <a:solidFill>
                  <a:schemeClr val="dk1"/>
                </a:solidFill>
                <a:latin typeface="Calibri"/>
                <a:ea typeface="Calibri"/>
                <a:cs typeface="Calibri"/>
                <a:sym typeface="Calibri"/>
              </a:rPr>
              <a:t>Non-selective chemotherapy approaches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Courier New"/>
              <a:buChar char="­"/>
            </a:pPr>
            <a:r>
              <a:rPr b="0" i="0" lang="en-GB" sz="2000" u="none" cap="none" strike="noStrike">
                <a:solidFill>
                  <a:schemeClr val="dk1"/>
                </a:solidFill>
                <a:latin typeface="Calibri"/>
                <a:ea typeface="Calibri"/>
                <a:cs typeface="Calibri"/>
                <a:sym typeface="Calibri"/>
              </a:rPr>
              <a:t>Ovarian, breast &amp; colorectal cancers</a:t>
            </a:r>
            <a:endParaRPr b="0" i="0" sz="1400" u="none" cap="none" strike="noStrike">
              <a:solidFill>
                <a:srgbClr val="000000"/>
              </a:solidFill>
              <a:latin typeface="Arial"/>
              <a:ea typeface="Arial"/>
              <a:cs typeface="Arial"/>
              <a:sym typeface="Arial"/>
            </a:endParaRPr>
          </a:p>
          <a:p>
            <a:pPr indent="-158750" lvl="1" marL="742950" marR="0" rtl="0" algn="l">
              <a:lnSpc>
                <a:spcPct val="100000"/>
              </a:lnSpc>
              <a:spcBef>
                <a:spcPts val="0"/>
              </a:spcBef>
              <a:spcAft>
                <a:spcPts val="0"/>
              </a:spcAft>
              <a:buClr>
                <a:schemeClr val="dk1"/>
              </a:buClr>
              <a:buSzPts val="2000"/>
              <a:buFont typeface="Courier New"/>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
          <p:cNvSpPr txBox="1"/>
          <p:nvPr/>
        </p:nvSpPr>
        <p:spPr>
          <a:xfrm>
            <a:off x="0" y="406400"/>
            <a:ext cx="1129792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HNC AVAILABLE TREATMENTS</a:t>
            </a:r>
            <a:endParaRPr b="0" i="0" sz="4400" u="none" cap="none" strike="noStrike">
              <a:solidFill>
                <a:schemeClr val="dk1"/>
              </a:solidFill>
              <a:latin typeface="Calibri"/>
              <a:ea typeface="Calibri"/>
              <a:cs typeface="Calibri"/>
              <a:sym typeface="Calibri"/>
            </a:endParaRPr>
          </a:p>
        </p:txBody>
      </p:sp>
      <p:graphicFrame>
        <p:nvGraphicFramePr>
          <p:cNvPr id="130" name="Google Shape;130;p4"/>
          <p:cNvGraphicFramePr/>
          <p:nvPr/>
        </p:nvGraphicFramePr>
        <p:xfrm>
          <a:off x="1837446" y="1412240"/>
          <a:ext cx="3000000" cy="3000000"/>
        </p:xfrm>
        <a:graphic>
          <a:graphicData uri="http://schemas.openxmlformats.org/drawingml/2006/table">
            <a:tbl>
              <a:tblPr bandRow="1" firstRow="1">
                <a:noFill/>
                <a:tableStyleId>{EEAFD2FA-8C06-48CB-95DB-EB62B1B497C6}</a:tableStyleId>
              </a:tblPr>
              <a:tblGrid>
                <a:gridCol w="1425525"/>
                <a:gridCol w="3351250"/>
                <a:gridCol w="3351250"/>
              </a:tblGrid>
              <a:tr h="370850">
                <a:tc gridSpan="3">
                  <a:txBody>
                    <a:bodyPr/>
                    <a:lstStyle/>
                    <a:p>
                      <a:pPr indent="0" lvl="0" marL="0" marR="0" rtl="0" algn="ctr">
                        <a:lnSpc>
                          <a:spcPct val="100000"/>
                        </a:lnSpc>
                        <a:spcBef>
                          <a:spcPts val="0"/>
                        </a:spcBef>
                        <a:spcAft>
                          <a:spcPts val="0"/>
                        </a:spcAft>
                        <a:buClr>
                          <a:schemeClr val="dk1"/>
                        </a:buClr>
                        <a:buSzPts val="1800"/>
                        <a:buFont typeface="Calibri"/>
                        <a:buNone/>
                      </a:pPr>
                      <a:r>
                        <a:rPr lang="en-GB" sz="1800" u="none" cap="none" strike="noStrike"/>
                        <a:t>CHEMOTHERAPY REGIMEN</a:t>
                      </a:r>
                      <a:endParaRPr sz="1800" u="none" cap="none" strike="noStrike"/>
                    </a:p>
                  </a:txBody>
                  <a:tcPr marT="63500" marB="63500" marR="63500" marL="63500"/>
                </a:tc>
                <a:tc hMerge="1"/>
                <a:tc hMerge="1"/>
              </a:tr>
              <a:tr h="370850">
                <a:tc>
                  <a:txBody>
                    <a:bodyPr/>
                    <a:lstStyle/>
                    <a:p>
                      <a:pPr indent="0" lvl="0" marL="0" marR="0" rtl="0" algn="ctr">
                        <a:lnSpc>
                          <a:spcPct val="100000"/>
                        </a:lnSpc>
                        <a:spcBef>
                          <a:spcPts val="0"/>
                        </a:spcBef>
                        <a:spcAft>
                          <a:spcPts val="0"/>
                        </a:spcAft>
                        <a:buClr>
                          <a:schemeClr val="dk1"/>
                        </a:buClr>
                        <a:buSzPts val="1200"/>
                        <a:buFont typeface="Calibri"/>
                        <a:buNone/>
                      </a:pPr>
                      <a:r>
                        <a:rPr lang="en-GB" sz="1200" u="none" cap="none" strike="noStrike"/>
                        <a:t>DRUG</a:t>
                      </a:r>
                      <a:endParaRPr sz="1200" u="none" cap="none" strike="noStrike"/>
                    </a:p>
                  </a:txBody>
                  <a:tcPr marT="63500" marB="63500" marR="63500" marL="63500"/>
                </a:tc>
                <a:tc>
                  <a:txBody>
                    <a:bodyPr/>
                    <a:lstStyle/>
                    <a:p>
                      <a:pPr indent="0" lvl="0" marL="0" marR="0" rtl="0" algn="ctr">
                        <a:lnSpc>
                          <a:spcPct val="100000"/>
                        </a:lnSpc>
                        <a:spcBef>
                          <a:spcPts val="0"/>
                        </a:spcBef>
                        <a:spcAft>
                          <a:spcPts val="0"/>
                        </a:spcAft>
                        <a:buClr>
                          <a:schemeClr val="dk1"/>
                        </a:buClr>
                        <a:buSzPts val="1200"/>
                        <a:buFont typeface="Calibri"/>
                        <a:buNone/>
                      </a:pPr>
                      <a:r>
                        <a:rPr lang="en-GB" sz="1200" u="none" cap="none" strike="noStrike"/>
                        <a:t>DELIVERY</a:t>
                      </a:r>
                      <a:endParaRPr sz="1200" u="none" cap="none" strike="noStrike"/>
                    </a:p>
                  </a:txBody>
                  <a:tcPr marT="63500" marB="63500" marR="63500" marL="63500"/>
                </a:tc>
                <a:tc>
                  <a:txBody>
                    <a:bodyPr/>
                    <a:lstStyle/>
                    <a:p>
                      <a:pPr indent="0" lvl="0" marL="0" marR="0" rtl="0" algn="ctr">
                        <a:lnSpc>
                          <a:spcPct val="100000"/>
                        </a:lnSpc>
                        <a:spcBef>
                          <a:spcPts val="0"/>
                        </a:spcBef>
                        <a:spcAft>
                          <a:spcPts val="0"/>
                        </a:spcAft>
                        <a:buClr>
                          <a:schemeClr val="dk1"/>
                        </a:buClr>
                        <a:buSzPts val="1200"/>
                        <a:buFont typeface="Calibri"/>
                        <a:buNone/>
                      </a:pPr>
                      <a:r>
                        <a:rPr lang="en-GB" sz="1200" u="none" cap="none" strike="noStrike"/>
                        <a:t>POTENTIAL SIDE EFFECTS</a:t>
                      </a:r>
                      <a:endParaRPr sz="1200" u="none" cap="none" strike="noStrike"/>
                    </a:p>
                  </a:txBody>
                  <a:tcPr marT="63500" marB="63500" marR="63500" marL="63500"/>
                </a:tc>
              </a:tr>
              <a:tr h="370850">
                <a:tc>
                  <a:txBody>
                    <a:bodyPr/>
                    <a:lstStyle/>
                    <a:p>
                      <a:pPr indent="0" lvl="0" marL="0" marR="0" rtl="0" algn="ctr">
                        <a:lnSpc>
                          <a:spcPct val="115000"/>
                        </a:lnSpc>
                        <a:spcBef>
                          <a:spcPts val="0"/>
                        </a:spcBef>
                        <a:spcAft>
                          <a:spcPts val="0"/>
                        </a:spcAft>
                        <a:buClr>
                          <a:schemeClr val="dk1"/>
                        </a:buClr>
                        <a:buSzPts val="1100"/>
                        <a:buFont typeface="Calibri"/>
                        <a:buNone/>
                      </a:pPr>
                      <a:r>
                        <a:rPr lang="en-GB" sz="1100" u="none" cap="none" strike="noStrike"/>
                        <a:t>Cisplatin</a:t>
                      </a:r>
                      <a:endParaRPr sz="1100" u="none" cap="none" strike="noStrike"/>
                    </a:p>
                  </a:txBody>
                  <a:tcPr marT="63500" marB="63500" marR="63500" marL="63500" anchor="ctr"/>
                </a:tc>
                <a:tc>
                  <a:txBody>
                    <a:bodyPr/>
                    <a:lstStyle/>
                    <a:p>
                      <a:pPr indent="0" lvl="0" marL="0" marR="0" rtl="0" algn="l">
                        <a:lnSpc>
                          <a:spcPct val="115000"/>
                        </a:lnSpc>
                        <a:spcBef>
                          <a:spcPts val="0"/>
                        </a:spcBef>
                        <a:spcAft>
                          <a:spcPts val="0"/>
                        </a:spcAft>
                        <a:buClr>
                          <a:schemeClr val="dk1"/>
                        </a:buClr>
                        <a:buSzPts val="1100"/>
                        <a:buFont typeface="Calibri"/>
                        <a:buNone/>
                      </a:pPr>
                      <a:r>
                        <a:rPr lang="en-GB" sz="1100" u="none" cap="none" strike="noStrike"/>
                        <a:t>Intravenous delivered infusion alkylating agent anti cancer drug (chemocare, 2023)</a:t>
                      </a:r>
                      <a:endParaRPr sz="1400" u="none" cap="none" strike="noStrike"/>
                    </a:p>
                  </a:txBody>
                  <a:tcPr marT="63500" marB="63500" marR="63500" marL="63500" anchor="ctr"/>
                </a:tc>
                <a:tc>
                  <a:txBody>
                    <a:bodyPr/>
                    <a:lstStyle/>
                    <a:p>
                      <a:pPr indent="0" lvl="0" marL="0" marR="0" rtl="0" algn="l">
                        <a:lnSpc>
                          <a:spcPct val="100000"/>
                        </a:lnSpc>
                        <a:spcBef>
                          <a:spcPts val="0"/>
                        </a:spcBef>
                        <a:spcAft>
                          <a:spcPts val="0"/>
                        </a:spcAft>
                        <a:buClr>
                          <a:schemeClr val="dk1"/>
                        </a:buClr>
                        <a:buSzPts val="1000"/>
                        <a:buFont typeface="Calibri"/>
                        <a:buNone/>
                      </a:pPr>
                      <a:r>
                        <a:rPr lang="en-GB" sz="1000" u="none" cap="none" strike="noStrike"/>
                        <a:t>Nausea and vomiting</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Low blood cell count</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Kidney toxicity</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Hearing loss/ringing in ears</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Loss of appetite</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Hair loss</a:t>
                      </a:r>
                      <a:endParaRPr sz="1400" u="none" cap="none" strike="noStrike"/>
                    </a:p>
                  </a:txBody>
                  <a:tcPr marT="63500" marB="63500" marR="63500" marL="63500" anchor="ctr"/>
                </a:tc>
              </a:tr>
              <a:tr h="370850">
                <a:tc>
                  <a:txBody>
                    <a:bodyPr/>
                    <a:lstStyle/>
                    <a:p>
                      <a:pPr indent="0" lvl="0" marL="0" marR="0" rtl="0" algn="ctr">
                        <a:lnSpc>
                          <a:spcPct val="115000"/>
                        </a:lnSpc>
                        <a:spcBef>
                          <a:spcPts val="0"/>
                        </a:spcBef>
                        <a:spcAft>
                          <a:spcPts val="0"/>
                        </a:spcAft>
                        <a:buClr>
                          <a:schemeClr val="dk1"/>
                        </a:buClr>
                        <a:buSzPts val="1100"/>
                        <a:buFont typeface="Calibri"/>
                        <a:buNone/>
                      </a:pPr>
                      <a:r>
                        <a:rPr lang="en-GB" sz="1100" u="none" cap="none" strike="noStrike"/>
                        <a:t>Docetaxel</a:t>
                      </a:r>
                      <a:endParaRPr sz="1100" u="none" cap="none" strike="noStrike"/>
                    </a:p>
                  </a:txBody>
                  <a:tcPr marT="63500" marB="63500" marR="63500" marL="63500" anchor="ctr"/>
                </a:tc>
                <a:tc>
                  <a:txBody>
                    <a:bodyPr/>
                    <a:lstStyle/>
                    <a:p>
                      <a:pPr indent="0" lvl="0" marL="0" marR="0" rtl="0" algn="l">
                        <a:lnSpc>
                          <a:spcPct val="115000"/>
                        </a:lnSpc>
                        <a:spcBef>
                          <a:spcPts val="0"/>
                        </a:spcBef>
                        <a:spcAft>
                          <a:spcPts val="0"/>
                        </a:spcAft>
                        <a:buClr>
                          <a:schemeClr val="dk1"/>
                        </a:buClr>
                        <a:buSzPts val="1100"/>
                        <a:buFont typeface="Calibri"/>
                        <a:buNone/>
                      </a:pPr>
                      <a:r>
                        <a:rPr lang="en-GB" sz="1100" u="none" cap="none" strike="noStrike"/>
                        <a:t>Intravenous drip/central line delivered drug (cancer research UK, 2023)</a:t>
                      </a:r>
                      <a:endParaRPr sz="1400" u="none" cap="none" strike="noStrike"/>
                    </a:p>
                  </a:txBody>
                  <a:tcPr marT="63500" marB="63500" marR="63500" marL="63500" anchor="ctr"/>
                </a:tc>
                <a:tc>
                  <a:txBody>
                    <a:bodyPr/>
                    <a:lstStyle/>
                    <a:p>
                      <a:pPr indent="0" lvl="0" marL="0" marR="0" rtl="0" algn="l">
                        <a:lnSpc>
                          <a:spcPct val="100000"/>
                        </a:lnSpc>
                        <a:spcBef>
                          <a:spcPts val="0"/>
                        </a:spcBef>
                        <a:spcAft>
                          <a:spcPts val="0"/>
                        </a:spcAft>
                        <a:buClr>
                          <a:schemeClr val="dk1"/>
                        </a:buClr>
                        <a:buSzPts val="1000"/>
                        <a:buFont typeface="Calibri"/>
                        <a:buNone/>
                      </a:pPr>
                      <a:r>
                        <a:rPr lang="en-GB" sz="1000" u="none" cap="none" strike="noStrike"/>
                        <a:t>Risk of infection</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Breathlessness/looking pale</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Bruising/bleeding/nosebleeds</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Hair/appetite loss</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Diarrhoea/muscle pain</a:t>
                      </a:r>
                      <a:endParaRPr sz="1400" u="none" cap="none" strike="noStrike"/>
                    </a:p>
                  </a:txBody>
                  <a:tcPr marT="63500" marB="63500" marR="63500" marL="63500" anchor="ctr"/>
                </a:tc>
              </a:tr>
              <a:tr h="370850">
                <a:tc>
                  <a:txBody>
                    <a:bodyPr/>
                    <a:lstStyle/>
                    <a:p>
                      <a:pPr indent="0" lvl="0" marL="0" marR="0" rtl="0" algn="ctr">
                        <a:lnSpc>
                          <a:spcPct val="115000"/>
                        </a:lnSpc>
                        <a:spcBef>
                          <a:spcPts val="0"/>
                        </a:spcBef>
                        <a:spcAft>
                          <a:spcPts val="0"/>
                        </a:spcAft>
                        <a:buClr>
                          <a:schemeClr val="dk1"/>
                        </a:buClr>
                        <a:buSzPts val="1100"/>
                        <a:buFont typeface="Calibri"/>
                        <a:buNone/>
                      </a:pPr>
                      <a:r>
                        <a:rPr lang="en-GB" sz="1100" u="none" cap="none" strike="noStrike"/>
                        <a:t>Carboplatin</a:t>
                      </a:r>
                      <a:endParaRPr sz="1100" u="none" cap="none" strike="noStrike"/>
                    </a:p>
                  </a:txBody>
                  <a:tcPr marT="63500" marB="63500" marR="63500" marL="63500" anchor="ctr"/>
                </a:tc>
                <a:tc>
                  <a:txBody>
                    <a:bodyPr/>
                    <a:lstStyle/>
                    <a:p>
                      <a:pPr indent="0" lvl="0" marL="0" marR="0" rtl="0" algn="l">
                        <a:lnSpc>
                          <a:spcPct val="115000"/>
                        </a:lnSpc>
                        <a:spcBef>
                          <a:spcPts val="0"/>
                        </a:spcBef>
                        <a:spcAft>
                          <a:spcPts val="0"/>
                        </a:spcAft>
                        <a:buClr>
                          <a:schemeClr val="dk1"/>
                        </a:buClr>
                        <a:buSzPts val="1100"/>
                        <a:buFont typeface="Calibri"/>
                        <a:buNone/>
                      </a:pPr>
                      <a:r>
                        <a:rPr lang="en-GB" sz="1100" u="none" cap="none" strike="noStrike"/>
                        <a:t>Intravenous injections over at least 15 minutes (medlineplus, 2023)</a:t>
                      </a:r>
                      <a:endParaRPr sz="1400" u="none" cap="none" strike="noStrike"/>
                    </a:p>
                  </a:txBody>
                  <a:tcPr marT="63500" marB="63500" marR="63500" marL="63500" anchor="ctr"/>
                </a:tc>
                <a:tc>
                  <a:txBody>
                    <a:bodyPr/>
                    <a:lstStyle/>
                    <a:p>
                      <a:pPr indent="0" lvl="0" marL="0" marR="0" rtl="0" algn="l">
                        <a:lnSpc>
                          <a:spcPct val="100000"/>
                        </a:lnSpc>
                        <a:spcBef>
                          <a:spcPts val="0"/>
                        </a:spcBef>
                        <a:spcAft>
                          <a:spcPts val="0"/>
                        </a:spcAft>
                        <a:buClr>
                          <a:schemeClr val="dk1"/>
                        </a:buClr>
                        <a:buSzPts val="1000"/>
                        <a:buFont typeface="Calibri"/>
                        <a:buNone/>
                      </a:pPr>
                      <a:r>
                        <a:rPr lang="en-GB" sz="1000" u="none" cap="none" strike="noStrike"/>
                        <a:t>Nausea/diarrhoea</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Constipation</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Mouth/throat sores</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Hands/feet/place of injection pain</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Weakness/hair loss</a:t>
                      </a:r>
                      <a:endParaRPr sz="1400" u="none" cap="none" strike="noStrike"/>
                    </a:p>
                  </a:txBody>
                  <a:tcPr marT="63500" marB="63500" marR="63500" marL="63500" anchor="ctr"/>
                </a:tc>
              </a:tr>
              <a:tr h="370850">
                <a:tc>
                  <a:txBody>
                    <a:bodyPr/>
                    <a:lstStyle/>
                    <a:p>
                      <a:pPr indent="0" lvl="0" marL="0" marR="0" rtl="0" algn="ctr">
                        <a:lnSpc>
                          <a:spcPct val="115000"/>
                        </a:lnSpc>
                        <a:spcBef>
                          <a:spcPts val="0"/>
                        </a:spcBef>
                        <a:spcAft>
                          <a:spcPts val="0"/>
                        </a:spcAft>
                        <a:buClr>
                          <a:schemeClr val="dk1"/>
                        </a:buClr>
                        <a:buSzPts val="1100"/>
                        <a:buFont typeface="Calibri"/>
                        <a:buNone/>
                      </a:pPr>
                      <a:r>
                        <a:rPr lang="en-GB" sz="1100" u="none" cap="none" strike="noStrike"/>
                        <a:t>Taxol</a:t>
                      </a:r>
                      <a:endParaRPr sz="1100" u="none" cap="none" strike="noStrike"/>
                    </a:p>
                  </a:txBody>
                  <a:tcPr marT="63500" marB="63500" marR="63500" marL="63500" anchor="ctr"/>
                </a:tc>
                <a:tc>
                  <a:txBody>
                    <a:bodyPr/>
                    <a:lstStyle/>
                    <a:p>
                      <a:pPr indent="0" lvl="0" marL="0" marR="0" rtl="0" algn="l">
                        <a:lnSpc>
                          <a:spcPct val="115000"/>
                        </a:lnSpc>
                        <a:spcBef>
                          <a:spcPts val="0"/>
                        </a:spcBef>
                        <a:spcAft>
                          <a:spcPts val="0"/>
                        </a:spcAft>
                        <a:buClr>
                          <a:schemeClr val="dk1"/>
                        </a:buClr>
                        <a:buSzPts val="1100"/>
                        <a:buFont typeface="Calibri"/>
                        <a:buNone/>
                      </a:pPr>
                      <a:r>
                        <a:rPr lang="en-GB" sz="1100" u="none" cap="none" strike="noStrike"/>
                        <a:t>Intravenous drip; plastic tube stays in chest during treatment course (e.G. Central line/portacath) (cancer research UK, 2022)</a:t>
                      </a:r>
                      <a:endParaRPr sz="1400" u="none" cap="none" strike="noStrike"/>
                    </a:p>
                  </a:txBody>
                  <a:tcPr marT="63500" marB="63500" marR="63500" marL="63500" anchor="ctr"/>
                </a:tc>
                <a:tc>
                  <a:txBody>
                    <a:bodyPr/>
                    <a:lstStyle/>
                    <a:p>
                      <a:pPr indent="0" lvl="0" marL="0" marR="0" rtl="0" algn="l">
                        <a:lnSpc>
                          <a:spcPct val="100000"/>
                        </a:lnSpc>
                        <a:spcBef>
                          <a:spcPts val="0"/>
                        </a:spcBef>
                        <a:spcAft>
                          <a:spcPts val="0"/>
                        </a:spcAft>
                        <a:buClr>
                          <a:schemeClr val="dk1"/>
                        </a:buClr>
                        <a:buSzPts val="1000"/>
                        <a:buFont typeface="Calibri"/>
                        <a:buNone/>
                      </a:pPr>
                      <a:r>
                        <a:rPr lang="en-GB" sz="1000" u="none" cap="none" strike="noStrike"/>
                        <a:t>Risk of infection</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Breathlessness/looking pale</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Bruising/bleeding</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Low blood pressure</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Hands/feet numbness/tingling</a:t>
                      </a:r>
                      <a:endParaRPr sz="1400" u="none" cap="none" strike="noStrike"/>
                    </a:p>
                    <a:p>
                      <a:pPr indent="0" lvl="0" marL="0" marR="0" rtl="0" algn="l">
                        <a:lnSpc>
                          <a:spcPct val="100000"/>
                        </a:lnSpc>
                        <a:spcBef>
                          <a:spcPts val="0"/>
                        </a:spcBef>
                        <a:spcAft>
                          <a:spcPts val="0"/>
                        </a:spcAft>
                        <a:buClr>
                          <a:schemeClr val="dk1"/>
                        </a:buClr>
                        <a:buSzPts val="1000"/>
                        <a:buFont typeface="Calibri"/>
                        <a:buNone/>
                      </a:pPr>
                      <a:r>
                        <a:rPr lang="en-GB" sz="1000" u="none" cap="none" strike="noStrike"/>
                        <a:t>Urinary tract infections (utis)</a:t>
                      </a:r>
                      <a:endParaRPr sz="1400" u="none" cap="none" strike="noStrike"/>
                    </a:p>
                  </a:txBody>
                  <a:tcPr marT="63500" marB="63500" marR="63500" marL="63500"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5"/>
          <p:cNvSpPr txBox="1"/>
          <p:nvPr/>
        </p:nvSpPr>
        <p:spPr>
          <a:xfrm>
            <a:off x="0" y="406400"/>
            <a:ext cx="1129792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HNC AVAILABLE TREATMENTS</a:t>
            </a:r>
            <a:endParaRPr b="0" i="0" sz="4400" u="none" cap="none" strike="noStrike">
              <a:solidFill>
                <a:schemeClr val="dk1"/>
              </a:solidFill>
              <a:latin typeface="Calibri"/>
              <a:ea typeface="Calibri"/>
              <a:cs typeface="Calibri"/>
              <a:sym typeface="Calibri"/>
            </a:endParaRPr>
          </a:p>
        </p:txBody>
      </p:sp>
      <p:graphicFrame>
        <p:nvGraphicFramePr>
          <p:cNvPr id="137" name="Google Shape;137;p5"/>
          <p:cNvGraphicFramePr/>
          <p:nvPr/>
        </p:nvGraphicFramePr>
        <p:xfrm>
          <a:off x="513347" y="1340585"/>
          <a:ext cx="3000000" cy="3000000"/>
        </p:xfrm>
        <a:graphic>
          <a:graphicData uri="http://schemas.openxmlformats.org/drawingml/2006/table">
            <a:tbl>
              <a:tblPr bandRow="1" firstRow="1">
                <a:noFill/>
                <a:tableStyleId>{EEAFD2FA-8C06-48CB-95DB-EB62B1B497C6}</a:tableStyleId>
              </a:tblPr>
              <a:tblGrid>
                <a:gridCol w="5117425"/>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lang="en-GB" sz="1800" u="none" cap="none" strike="noStrike"/>
                        <a:t>SURGICAL OPTIONS</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Neck dissection</a:t>
                      </a:r>
                      <a:endParaRPr sz="1400" u="none" cap="none" strike="noStrike"/>
                    </a:p>
                    <a:p>
                      <a:pPr indent="0" lvl="0" marL="0" marR="0" rtl="0" algn="l">
                        <a:lnSpc>
                          <a:spcPct val="100000"/>
                        </a:lnSpc>
                        <a:spcBef>
                          <a:spcPts val="600"/>
                        </a:spcBef>
                        <a:spcAft>
                          <a:spcPts val="0"/>
                        </a:spcAft>
                        <a:buClr>
                          <a:srgbClr val="000000"/>
                        </a:buClr>
                        <a:buSzPts val="1800"/>
                        <a:buFont typeface="Arial"/>
                        <a:buNone/>
                      </a:pPr>
                      <a:r>
                        <a:rPr lang="en-GB" sz="1800" u="none" cap="none" strike="noStrike"/>
                        <a:t>Neck node dissection</a:t>
                      </a:r>
                      <a:endParaRPr sz="1400" u="none" cap="none" strike="noStrike"/>
                    </a:p>
                    <a:p>
                      <a:pPr indent="0" lvl="0" marL="0" marR="0" rtl="0" algn="l">
                        <a:lnSpc>
                          <a:spcPct val="100000"/>
                        </a:lnSpc>
                        <a:spcBef>
                          <a:spcPts val="600"/>
                        </a:spcBef>
                        <a:spcAft>
                          <a:spcPts val="0"/>
                        </a:spcAft>
                        <a:buClr>
                          <a:srgbClr val="000000"/>
                        </a:buClr>
                        <a:buSzPts val="1800"/>
                        <a:buFont typeface="Arial"/>
                        <a:buNone/>
                      </a:pPr>
                      <a:r>
                        <a:rPr lang="en-GB" sz="1800" u="none" cap="none" strike="noStrike"/>
                        <a:t>Modified left radical neck dissection</a:t>
                      </a:r>
                      <a:endParaRPr sz="1400" u="none" cap="none" strike="noStrike"/>
                    </a:p>
                    <a:p>
                      <a:pPr indent="0" lvl="0" marL="0" marR="0" rtl="0" algn="l">
                        <a:lnSpc>
                          <a:spcPct val="100000"/>
                        </a:lnSpc>
                        <a:spcBef>
                          <a:spcPts val="600"/>
                        </a:spcBef>
                        <a:spcAft>
                          <a:spcPts val="0"/>
                        </a:spcAft>
                        <a:buClr>
                          <a:srgbClr val="000000"/>
                        </a:buClr>
                        <a:buSzPts val="1800"/>
                        <a:buFont typeface="Arial"/>
                        <a:buNone/>
                      </a:pPr>
                      <a:r>
                        <a:rPr lang="en-GB" sz="1800" u="none" cap="none" strike="noStrike"/>
                        <a:t>Tonsillectomy </a:t>
                      </a:r>
                      <a:r>
                        <a:rPr lang="en-GB" sz="1400" u="none" cap="none" strike="noStrike"/>
                        <a:t>(removal of palatine tonsils)</a:t>
                      </a:r>
                      <a:endParaRPr sz="1800" u="none" cap="none" strike="noStrike"/>
                    </a:p>
                    <a:p>
                      <a:pPr indent="0" lvl="0" marL="0" marR="0" rtl="0" algn="l">
                        <a:lnSpc>
                          <a:spcPct val="100000"/>
                        </a:lnSpc>
                        <a:spcBef>
                          <a:spcPts val="600"/>
                        </a:spcBef>
                        <a:spcAft>
                          <a:spcPts val="0"/>
                        </a:spcAft>
                        <a:buClr>
                          <a:srgbClr val="000000"/>
                        </a:buClr>
                        <a:buSzPts val="1800"/>
                        <a:buFont typeface="Arial"/>
                        <a:buNone/>
                      </a:pPr>
                      <a:r>
                        <a:rPr lang="en-GB" sz="1800" u="none" cap="none" strike="noStrike"/>
                        <a:t>Bilateral tonsillectomy</a:t>
                      </a:r>
                      <a:endParaRPr sz="1400" u="none" cap="none" strike="noStrike"/>
                    </a:p>
                    <a:p>
                      <a:pPr indent="0" lvl="0" marL="0" marR="0" rtl="0" algn="l">
                        <a:lnSpc>
                          <a:spcPct val="100000"/>
                        </a:lnSpc>
                        <a:spcBef>
                          <a:spcPts val="600"/>
                        </a:spcBef>
                        <a:spcAft>
                          <a:spcPts val="0"/>
                        </a:spcAft>
                        <a:buClr>
                          <a:srgbClr val="000000"/>
                        </a:buClr>
                        <a:buSzPts val="1800"/>
                        <a:buFont typeface="Arial"/>
                        <a:buNone/>
                      </a:pPr>
                      <a:r>
                        <a:rPr lang="en-GB" sz="1800" u="none" cap="none" strike="noStrike"/>
                        <a:t>Maxillectomy </a:t>
                      </a:r>
                      <a:r>
                        <a:rPr lang="en-GB" sz="1400" u="none" cap="none" strike="noStrike"/>
                        <a:t>(removal of part of the upper jaw)</a:t>
                      </a:r>
                      <a:endParaRPr sz="1400" u="none" cap="none" strike="noStrike"/>
                    </a:p>
                    <a:p>
                      <a:pPr indent="0" lvl="0" marL="0" marR="0" rtl="0" algn="l">
                        <a:lnSpc>
                          <a:spcPct val="100000"/>
                        </a:lnSpc>
                        <a:spcBef>
                          <a:spcPts val="600"/>
                        </a:spcBef>
                        <a:spcAft>
                          <a:spcPts val="0"/>
                        </a:spcAft>
                        <a:buClr>
                          <a:srgbClr val="000000"/>
                        </a:buClr>
                        <a:buSzPts val="1800"/>
                        <a:buFont typeface="Arial"/>
                        <a:buNone/>
                      </a:pPr>
                      <a:r>
                        <a:rPr lang="en-GB" sz="1800" u="none" cap="none" strike="noStrike"/>
                        <a:t>Mandibulectomy </a:t>
                      </a:r>
                      <a:r>
                        <a:rPr lang="en-GB" sz="1400" u="none" cap="none" strike="noStrike"/>
                        <a:t>(lower jaw removal)</a:t>
                      </a:r>
                      <a:endParaRPr sz="1400" u="none" cap="none" strike="noStrike"/>
                    </a:p>
                    <a:p>
                      <a:pPr indent="0" lvl="0" marL="0" marR="0" rtl="0" algn="l">
                        <a:lnSpc>
                          <a:spcPct val="100000"/>
                        </a:lnSpc>
                        <a:spcBef>
                          <a:spcPts val="600"/>
                        </a:spcBef>
                        <a:spcAft>
                          <a:spcPts val="0"/>
                        </a:spcAft>
                        <a:buClr>
                          <a:srgbClr val="000000"/>
                        </a:buClr>
                        <a:buSzPts val="1800"/>
                        <a:buFont typeface="Arial"/>
                        <a:buNone/>
                      </a:pPr>
                      <a:r>
                        <a:rPr lang="en-GB" sz="1800" u="none" cap="none" strike="noStrike"/>
                        <a:t>Laryngectomy </a:t>
                      </a:r>
                      <a:r>
                        <a:rPr lang="en-GB" sz="1400" u="none" cap="none" strike="noStrike"/>
                        <a:t>(removal of voice box)</a:t>
                      </a:r>
                      <a:endParaRPr sz="1400" u="none" cap="none" strike="noStrike"/>
                    </a:p>
                    <a:p>
                      <a:pPr indent="0" lvl="0" marL="0" marR="0" rtl="0" algn="l">
                        <a:lnSpc>
                          <a:spcPct val="100000"/>
                        </a:lnSpc>
                        <a:spcBef>
                          <a:spcPts val="600"/>
                        </a:spcBef>
                        <a:spcAft>
                          <a:spcPts val="0"/>
                        </a:spcAft>
                        <a:buClr>
                          <a:srgbClr val="000000"/>
                        </a:buClr>
                        <a:buSzPts val="1800"/>
                        <a:buFont typeface="Arial"/>
                        <a:buNone/>
                      </a:pPr>
                      <a:r>
                        <a:rPr lang="en-GB" sz="1800" u="none" cap="none" strike="noStrike"/>
                        <a:t>Hemiglossectomy </a:t>
                      </a:r>
                      <a:r>
                        <a:rPr lang="en-GB" sz="1400" u="none" cap="none" strike="noStrike"/>
                        <a:t>(removal of the lateral half of the tongue)</a:t>
                      </a:r>
                      <a:r>
                        <a:rPr lang="en-GB" sz="1800" u="none" cap="none" strike="noStrike"/>
                        <a:t> </a:t>
                      </a:r>
                      <a:endParaRPr sz="1400" u="none" cap="none" strike="noStrike"/>
                    </a:p>
                    <a:p>
                      <a:pPr indent="0" lvl="0" marL="0" marR="0" rtl="0" algn="l">
                        <a:lnSpc>
                          <a:spcPct val="100000"/>
                        </a:lnSpc>
                        <a:spcBef>
                          <a:spcPts val="600"/>
                        </a:spcBef>
                        <a:spcAft>
                          <a:spcPts val="0"/>
                        </a:spcAft>
                        <a:buClr>
                          <a:srgbClr val="000000"/>
                        </a:buClr>
                        <a:buSzPts val="1800"/>
                        <a:buFont typeface="Arial"/>
                        <a:buNone/>
                      </a:pPr>
                      <a:r>
                        <a:rPr lang="en-GB" sz="1800" u="none" cap="none" strike="noStrike"/>
                        <a:t>Thyroidectomy </a:t>
                      </a:r>
                      <a:r>
                        <a:rPr lang="en-GB" sz="1400" u="none" cap="none" strike="noStrike"/>
                        <a:t>(removal of part/whole thyroid gland)</a:t>
                      </a:r>
                      <a:endParaRPr sz="1800" u="none" cap="none" strike="noStrike"/>
                    </a:p>
                    <a:p>
                      <a:pPr indent="0" lvl="0" marL="0" marR="0" rtl="0" algn="l">
                        <a:lnSpc>
                          <a:spcPct val="100000"/>
                        </a:lnSpc>
                        <a:spcBef>
                          <a:spcPts val="600"/>
                        </a:spcBef>
                        <a:spcAft>
                          <a:spcPts val="0"/>
                        </a:spcAft>
                        <a:buClr>
                          <a:srgbClr val="000000"/>
                        </a:buClr>
                        <a:buSzPts val="1800"/>
                        <a:buFont typeface="Arial"/>
                        <a:buNone/>
                      </a:pPr>
                      <a:r>
                        <a:rPr lang="en-GB" sz="1800" u="none" cap="none" strike="noStrike"/>
                        <a:t>Total pharyngolaryngectomy </a:t>
                      </a:r>
                      <a:r>
                        <a:rPr lang="en-GB" sz="1400" u="none" cap="none" strike="noStrike"/>
                        <a:t>(removal of voice box and back </a:t>
                      </a:r>
                      <a:endParaRPr sz="1400" u="none" cap="none" strike="noStrike"/>
                    </a:p>
                    <a:p>
                      <a:pPr indent="0" lvl="0" marL="0" marR="0" rtl="0" algn="l">
                        <a:lnSpc>
                          <a:spcPct val="100000"/>
                        </a:lnSpc>
                        <a:spcBef>
                          <a:spcPts val="600"/>
                        </a:spcBef>
                        <a:spcAft>
                          <a:spcPts val="0"/>
                        </a:spcAft>
                        <a:buClr>
                          <a:srgbClr val="000000"/>
                        </a:buClr>
                        <a:buSzPts val="1400"/>
                        <a:buFont typeface="Arial"/>
                        <a:buNone/>
                      </a:pPr>
                      <a:r>
                        <a:rPr lang="en-GB" sz="1400" u="none" cap="none" strike="noStrike"/>
                        <a:t>                                                                    of the throat and mouth)</a:t>
                      </a:r>
                      <a:endParaRPr sz="1800" u="none" cap="none" strike="noStrike"/>
                    </a:p>
                  </a:txBody>
                  <a:tcPr marT="45725" marB="45725" marR="91450" marL="91450"/>
                </a:tc>
              </a:tr>
            </a:tbl>
          </a:graphicData>
        </a:graphic>
      </p:graphicFrame>
      <p:graphicFrame>
        <p:nvGraphicFramePr>
          <p:cNvPr id="138" name="Google Shape;138;p5"/>
          <p:cNvGraphicFramePr/>
          <p:nvPr/>
        </p:nvGraphicFramePr>
        <p:xfrm>
          <a:off x="5919536" y="1340585"/>
          <a:ext cx="3000000" cy="3000000"/>
        </p:xfrm>
        <a:graphic>
          <a:graphicData uri="http://schemas.openxmlformats.org/drawingml/2006/table">
            <a:tbl>
              <a:tblPr bandRow="1" firstRow="1">
                <a:noFill/>
                <a:tableStyleId>{EEAFD2FA-8C06-48CB-95DB-EB62B1B497C6}</a:tableStyleId>
              </a:tblPr>
              <a:tblGrid>
                <a:gridCol w="4940975"/>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lang="en-GB" sz="1800" u="none" cap="none" strike="noStrike"/>
                        <a:t>COMBINATIONS</a:t>
                      </a:r>
                      <a:endParaRPr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t>Tonsillectomy + Radical neck dissection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n-GB" sz="1800" u="none" cap="none" strike="noStrike"/>
                        <a:t>Tonsillectomy + Neck node dissection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n-GB" sz="1800" u="none" cap="none" strike="noStrike"/>
                        <a:t>Total laryngectomy + Neck node dissection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n-GB" sz="1800" u="none" cap="none" strike="noStrike"/>
                        <a:t>Salvage tonsillectomy + Neck node dissection</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rPr lang="en-GB" sz="1800" u="none" cap="none" strike="noStrike"/>
                        <a:t>Total laryngectomy + Neck node dissection + Thyroid lobectomy (removal of one thyroid lobe)</a:t>
                      </a:r>
                      <a:endParaRPr sz="14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6"/>
          <p:cNvPicPr preferRelativeResize="0"/>
          <p:nvPr/>
        </p:nvPicPr>
        <p:blipFill rotWithShape="1">
          <a:blip r:embed="rId3">
            <a:alphaModFix/>
          </a:blip>
          <a:srcRect b="0" l="0" r="0" t="0"/>
          <a:stretch/>
        </p:blipFill>
        <p:spPr>
          <a:xfrm>
            <a:off x="7379368" y="2130255"/>
            <a:ext cx="3918552" cy="2909525"/>
          </a:xfrm>
          <a:prstGeom prst="rect">
            <a:avLst/>
          </a:prstGeom>
          <a:noFill/>
          <a:ln>
            <a:noFill/>
          </a:ln>
        </p:spPr>
      </p:pic>
      <p:sp>
        <p:nvSpPr>
          <p:cNvPr id="145" name="Google Shape;145;p6"/>
          <p:cNvSpPr txBox="1"/>
          <p:nvPr/>
        </p:nvSpPr>
        <p:spPr>
          <a:xfrm>
            <a:off x="0" y="406400"/>
            <a:ext cx="1129792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CLINICAL DECISION-MAKING</a:t>
            </a:r>
            <a:endParaRPr b="0" i="0" sz="4400" u="none" cap="none" strike="noStrike">
              <a:solidFill>
                <a:schemeClr val="dk1"/>
              </a:solidFill>
              <a:latin typeface="Calibri"/>
              <a:ea typeface="Calibri"/>
              <a:cs typeface="Calibri"/>
              <a:sym typeface="Calibri"/>
            </a:endParaRPr>
          </a:p>
        </p:txBody>
      </p:sp>
      <p:sp>
        <p:nvSpPr>
          <p:cNvPr id="146" name="Google Shape;146;p6"/>
          <p:cNvSpPr txBox="1"/>
          <p:nvPr/>
        </p:nvSpPr>
        <p:spPr>
          <a:xfrm>
            <a:off x="894080" y="1553693"/>
            <a:ext cx="8138160" cy="406265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Medical decision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Multi-faceted &amp; complex</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Clinical experience &amp; available research</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Paternalistic model</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Clinicians considered sole decision makers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Retained all medical knowledge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Responsibility for screening, treatment &amp; management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Restrict patient autonomy </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Informed consent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Provide patients with information about medical care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Accountable for own well-being</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nvSpPr>
        <p:spPr>
          <a:xfrm>
            <a:off x="0" y="406400"/>
            <a:ext cx="1129792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CLINICAL DECISION-MAKING</a:t>
            </a:r>
            <a:endParaRPr b="0" i="0" sz="4400" u="none" cap="none" strike="noStrike">
              <a:solidFill>
                <a:schemeClr val="dk1"/>
              </a:solidFill>
              <a:latin typeface="Calibri"/>
              <a:ea typeface="Calibri"/>
              <a:cs typeface="Calibri"/>
              <a:sym typeface="Calibri"/>
            </a:endParaRPr>
          </a:p>
        </p:txBody>
      </p:sp>
      <p:sp>
        <p:nvSpPr>
          <p:cNvPr id="153" name="Google Shape;153;p7"/>
          <p:cNvSpPr txBox="1"/>
          <p:nvPr/>
        </p:nvSpPr>
        <p:spPr>
          <a:xfrm>
            <a:off x="894080" y="1553693"/>
            <a:ext cx="8138160" cy="443198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Consumer model</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Clinicians diagnose &amp; provide treatment options </a:t>
            </a:r>
            <a:endParaRPr b="0" i="0" sz="1800" u="none" cap="none" strike="noStrike">
              <a:solidFill>
                <a:schemeClr val="dk1"/>
              </a:solidFill>
              <a:latin typeface="Calibri"/>
              <a:ea typeface="Calibri"/>
              <a:cs typeface="Calibri"/>
              <a:sym typeface="Calibri"/>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Give patient substantial autonomy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Great uncertainty &amp; lack of clinician support</a:t>
            </a:r>
            <a:endParaRPr b="0" i="0" sz="1800" u="none" cap="none" strike="noStrike">
              <a:solidFill>
                <a:schemeClr val="dk1"/>
              </a:solidFill>
              <a:latin typeface="Calibri"/>
              <a:ea typeface="Calibri"/>
              <a:cs typeface="Calibri"/>
              <a:sym typeface="Calibri"/>
            </a:endParaRPr>
          </a:p>
          <a:p>
            <a:pPr indent="-171450" lvl="1" marL="7429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Approach decision-making from different perspectives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Clinicians: evidence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Patients: psychological factors</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Shared decision-making</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Mutually agreed healthcare decisions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Patient-centric approach</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Challenge: decisional conflict</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Courier New"/>
              <a:buNone/>
            </a:pPr>
            <a:r>
              <a:t/>
            </a:r>
            <a:endParaRPr b="0" i="0" sz="1800" u="none" cap="none" strike="noStrike">
              <a:solidFill>
                <a:schemeClr val="dk1"/>
              </a:solidFill>
              <a:latin typeface="Calibri"/>
              <a:ea typeface="Calibri"/>
              <a:cs typeface="Calibri"/>
              <a:sym typeface="Calibri"/>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4" name="Google Shape;154;p7"/>
          <p:cNvPicPr preferRelativeResize="0"/>
          <p:nvPr/>
        </p:nvPicPr>
        <p:blipFill rotWithShape="1">
          <a:blip r:embed="rId3">
            <a:alphaModFix/>
          </a:blip>
          <a:srcRect b="0" l="0" r="0" t="0"/>
          <a:stretch/>
        </p:blipFill>
        <p:spPr>
          <a:xfrm>
            <a:off x="7373579" y="1808536"/>
            <a:ext cx="3924341" cy="39222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nvSpPr>
        <p:spPr>
          <a:xfrm>
            <a:off x="0" y="406400"/>
            <a:ext cx="1129792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DECISION-MAKING AIDS</a:t>
            </a:r>
            <a:endParaRPr b="0" i="0" sz="4400" u="none" cap="none" strike="noStrike">
              <a:solidFill>
                <a:schemeClr val="dk1"/>
              </a:solidFill>
              <a:latin typeface="Calibri"/>
              <a:ea typeface="Calibri"/>
              <a:cs typeface="Calibri"/>
              <a:sym typeface="Calibri"/>
            </a:endParaRPr>
          </a:p>
        </p:txBody>
      </p:sp>
      <p:sp>
        <p:nvSpPr>
          <p:cNvPr id="161" name="Google Shape;161;p8"/>
          <p:cNvSpPr txBox="1"/>
          <p:nvPr/>
        </p:nvSpPr>
        <p:spPr>
          <a:xfrm>
            <a:off x="894080" y="1553693"/>
            <a:ext cx="8138160" cy="421653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Translate information into accessible forms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Disease prevalence &amp; pathophysiology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Risk factors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Available treatments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Benefits &amp; risks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Outcome probabilities</a:t>
            </a:r>
            <a:endParaRPr b="0" i="0" sz="1800" u="none" cap="none" strike="noStrike">
              <a:solidFill>
                <a:schemeClr val="dk1"/>
              </a:solidFill>
              <a:latin typeface="Calibri"/>
              <a:ea typeface="Calibri"/>
              <a:cs typeface="Calibri"/>
              <a:sym typeface="Calibri"/>
            </a:endParaRPr>
          </a:p>
          <a:p>
            <a:pPr indent="-171450" lvl="1" marL="7429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Reduce delusional conflict</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Adherence to treatment regimens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Overall satisfaction</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Patient-centric &amp; preference-sensitive</a:t>
            </a:r>
            <a:endParaRPr b="0" i="0" sz="1400" u="none" cap="none" strike="noStrike">
              <a:solidFill>
                <a:srgbClr val="000000"/>
              </a:solidFill>
              <a:latin typeface="Arial"/>
              <a:ea typeface="Arial"/>
              <a:cs typeface="Arial"/>
              <a:sym typeface="Arial"/>
            </a:endParaRPr>
          </a:p>
        </p:txBody>
      </p:sp>
      <p:pic>
        <p:nvPicPr>
          <p:cNvPr id="162" name="Google Shape;162;p8"/>
          <p:cNvPicPr preferRelativeResize="0"/>
          <p:nvPr/>
        </p:nvPicPr>
        <p:blipFill rotWithShape="1">
          <a:blip r:embed="rId3">
            <a:alphaModFix/>
          </a:blip>
          <a:srcRect b="0" l="0" r="0" t="0"/>
          <a:stretch/>
        </p:blipFill>
        <p:spPr>
          <a:xfrm>
            <a:off x="6538427" y="1877152"/>
            <a:ext cx="4759493" cy="35696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9"/>
          <p:cNvSpPr txBox="1"/>
          <p:nvPr/>
        </p:nvSpPr>
        <p:spPr>
          <a:xfrm>
            <a:off x="0" y="406400"/>
            <a:ext cx="112980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GB" sz="4400" u="none" cap="none" strike="noStrike">
                <a:solidFill>
                  <a:schemeClr val="dk1"/>
                </a:solidFill>
                <a:latin typeface="Calibri"/>
                <a:ea typeface="Calibri"/>
                <a:cs typeface="Calibri"/>
                <a:sym typeface="Calibri"/>
              </a:rPr>
              <a:t>DECISION SUPPORT TOOL</a:t>
            </a:r>
            <a:endParaRPr b="0" i="0" sz="4400" u="none" cap="none" strike="noStrike">
              <a:solidFill>
                <a:schemeClr val="dk1"/>
              </a:solidFill>
              <a:latin typeface="Calibri"/>
              <a:ea typeface="Calibri"/>
              <a:cs typeface="Calibri"/>
              <a:sym typeface="Calibri"/>
            </a:endParaRPr>
          </a:p>
        </p:txBody>
      </p:sp>
      <p:sp>
        <p:nvSpPr>
          <p:cNvPr id="169" name="Google Shape;169;p9"/>
          <p:cNvSpPr txBox="1"/>
          <p:nvPr/>
        </p:nvSpPr>
        <p:spPr>
          <a:xfrm>
            <a:off x="894080" y="1553693"/>
            <a:ext cx="8138100" cy="51705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HNC dataset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Grossberg, A. et al. (2017)</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Presentation, diagnosis, treatment and monitoring data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215 patients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112 feature points</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Courier New"/>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Data pre-processing</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Overfitting </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Excessive noise</a:t>
            </a:r>
            <a:endParaRPr b="0" i="0" sz="1400" u="none" cap="none" strike="noStrike">
              <a:solidFill>
                <a:srgbClr val="000000"/>
              </a:solidFill>
              <a:latin typeface="Arial"/>
              <a:ea typeface="Arial"/>
              <a:cs typeface="Arial"/>
              <a:sym typeface="Arial"/>
            </a:endParaRPr>
          </a:p>
          <a:p>
            <a:pPr indent="-285750" lvl="2" marL="1200150" marR="0" rtl="0" algn="l">
              <a:lnSpc>
                <a:spcPct val="100000"/>
              </a:lnSpc>
              <a:spcBef>
                <a:spcPts val="0"/>
              </a:spcBef>
              <a:spcAft>
                <a:spcPts val="0"/>
              </a:spcAft>
              <a:buClr>
                <a:schemeClr val="dk1"/>
              </a:buClr>
              <a:buSzPts val="1800"/>
              <a:buFont typeface="Arial"/>
              <a:buChar char="→"/>
            </a:pPr>
            <a:r>
              <a:rPr b="0" i="0" lang="en-GB" sz="1800" u="none" cap="none" strike="noStrike">
                <a:solidFill>
                  <a:schemeClr val="dk1"/>
                </a:solidFill>
                <a:latin typeface="Calibri"/>
                <a:ea typeface="Calibri"/>
                <a:cs typeface="Calibri"/>
                <a:sym typeface="Calibri"/>
              </a:rPr>
              <a:t>Unable to fit all features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Restructured features</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Courier New"/>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Clr>
                <a:schemeClr val="dk1"/>
              </a:buClr>
              <a:buSzPts val="2000"/>
              <a:buFont typeface="Arial"/>
              <a:buChar char="•"/>
            </a:pPr>
            <a:r>
              <a:rPr b="0" i="0" lang="en-GB" sz="2000" u="none" cap="none" strike="noStrike">
                <a:solidFill>
                  <a:schemeClr val="dk1"/>
                </a:solidFill>
                <a:latin typeface="Calibri"/>
                <a:ea typeface="Calibri"/>
                <a:cs typeface="Calibri"/>
                <a:sym typeface="Calibri"/>
              </a:rPr>
              <a:t>Refined model</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Reduced overfitting</a:t>
            </a:r>
            <a:endParaRPr b="0" i="0" sz="1800" u="none" cap="none" strike="noStrike">
              <a:solidFill>
                <a:schemeClr val="dk1"/>
              </a:solidFill>
              <a:latin typeface="Calibri"/>
              <a:ea typeface="Calibri"/>
              <a:cs typeface="Calibri"/>
              <a:sym typeface="Calibri"/>
            </a:endParaRPr>
          </a:p>
          <a:p>
            <a:pPr indent="-285750" lvl="1" marL="742950" marR="0" rtl="0" algn="l">
              <a:lnSpc>
                <a:spcPct val="100000"/>
              </a:lnSpc>
              <a:spcBef>
                <a:spcPts val="0"/>
              </a:spcBef>
              <a:spcAft>
                <a:spcPts val="0"/>
              </a:spcAft>
              <a:buClr>
                <a:schemeClr val="dk1"/>
              </a:buClr>
              <a:buSzPts val="1800"/>
              <a:buFont typeface="Courier New"/>
              <a:buChar char="­"/>
            </a:pPr>
            <a:r>
              <a:rPr b="0" i="0" lang="en-GB" sz="1800" u="none" cap="none" strike="noStrike">
                <a:solidFill>
                  <a:schemeClr val="dk1"/>
                </a:solidFill>
                <a:latin typeface="Calibri"/>
                <a:ea typeface="Calibri"/>
                <a:cs typeface="Calibri"/>
                <a:sym typeface="Calibri"/>
              </a:rPr>
              <a:t>Improved performance</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Courier New"/>
              <a:buNone/>
            </a:pPr>
            <a:r>
              <a:t/>
            </a:r>
            <a:endParaRPr b="0" i="0" sz="1800" u="none" cap="none" strike="noStrike">
              <a:solidFill>
                <a:schemeClr val="dk1"/>
              </a:solidFill>
              <a:latin typeface="Calibri"/>
              <a:ea typeface="Calibri"/>
              <a:cs typeface="Calibri"/>
              <a:sym typeface="Calibri"/>
            </a:endParaRPr>
          </a:p>
          <a:p>
            <a:pPr indent="-171450" lvl="1" marL="742950" marR="0" rtl="0" algn="l">
              <a:lnSpc>
                <a:spcPct val="100000"/>
              </a:lnSpc>
              <a:spcBef>
                <a:spcPts val="0"/>
              </a:spcBef>
              <a:spcAft>
                <a:spcPts val="0"/>
              </a:spcAft>
              <a:buClr>
                <a:schemeClr val="dk1"/>
              </a:buClr>
              <a:buSzPts val="1800"/>
              <a:buFont typeface="Courier New"/>
              <a:buNone/>
            </a:pPr>
            <a:r>
              <a:t/>
            </a:r>
            <a:endParaRPr b="0" i="0" sz="1800" u="none" cap="none" strike="noStrike">
              <a:solidFill>
                <a:schemeClr val="dk1"/>
              </a:solidFill>
              <a:latin typeface="Calibri"/>
              <a:ea typeface="Calibri"/>
              <a:cs typeface="Calibri"/>
              <a:sym typeface="Calibri"/>
            </a:endParaRPr>
          </a:p>
          <a:p>
            <a:pPr indent="-171450" lvl="2" marL="12001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2023-04-30T16:54:49Z</dcterms:created>
  <dc:creator>Sarah Forde</dc:creator>
</cp:coreProperties>
</file>